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/>
  <p:notesSz cx="9144000" cy="5143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0" userDrawn="1">
          <p15:clr>
            <a:srgbClr val="A4A3A4"/>
          </p15:clr>
        </p15:guide>
        <p15:guide id="2" pos="2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70"/>
        <p:guide pos="21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82300" y="74"/>
            <a:ext cx="1261745" cy="5143500"/>
          </a:xfrm>
          <a:custGeom>
            <a:avLst/>
            <a:gdLst/>
            <a:ahLst/>
            <a:cxnLst/>
            <a:rect l="l" t="t" r="r" b="b"/>
            <a:pathLst>
              <a:path w="1261745" h="5143500">
                <a:moveTo>
                  <a:pt x="0" y="0"/>
                </a:moveTo>
                <a:lnTo>
                  <a:pt x="1261699" y="0"/>
                </a:lnTo>
                <a:lnTo>
                  <a:pt x="1261699" y="5143424"/>
                </a:lnTo>
                <a:lnTo>
                  <a:pt x="0" y="5143424"/>
                </a:lnTo>
                <a:lnTo>
                  <a:pt x="0" y="0"/>
                </a:lnTo>
                <a:close/>
              </a:path>
            </a:pathLst>
          </a:custGeom>
          <a:solidFill>
            <a:srgbClr val="39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882300" y="74"/>
            <a:ext cx="1261745" cy="5143500"/>
          </a:xfrm>
          <a:custGeom>
            <a:avLst/>
            <a:gdLst/>
            <a:ahLst/>
            <a:cxnLst/>
            <a:rect l="l" t="t" r="r" b="b"/>
            <a:pathLst>
              <a:path w="1261745" h="5143500">
                <a:moveTo>
                  <a:pt x="0" y="0"/>
                </a:moveTo>
                <a:lnTo>
                  <a:pt x="1261699" y="0"/>
                </a:lnTo>
              </a:path>
              <a:path w="1261745" h="5143500">
                <a:moveTo>
                  <a:pt x="0" y="5143424"/>
                </a:moveTo>
                <a:lnTo>
                  <a:pt x="0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9250" y="0"/>
            <a:ext cx="584749" cy="51434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5" y="4495450"/>
            <a:ext cx="2078224" cy="64804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317" y="89733"/>
            <a:ext cx="65162" cy="6516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1504" y="89733"/>
            <a:ext cx="65162" cy="65162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690" y="89733"/>
            <a:ext cx="65162" cy="65162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877" y="89733"/>
            <a:ext cx="65162" cy="65162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317" y="263971"/>
            <a:ext cx="65162" cy="6516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690" y="263971"/>
            <a:ext cx="65162" cy="65162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1504" y="263971"/>
            <a:ext cx="65162" cy="65162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877" y="263971"/>
            <a:ext cx="65162" cy="65162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317" y="438209"/>
            <a:ext cx="65162" cy="65162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1504" y="438209"/>
            <a:ext cx="65162" cy="65162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690" y="438209"/>
            <a:ext cx="65162" cy="65162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877" y="438209"/>
            <a:ext cx="65162" cy="65162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7224065" y="475984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5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9"/>
                </a:lnTo>
                <a:lnTo>
                  <a:pt x="17868" y="2299"/>
                </a:lnTo>
                <a:lnTo>
                  <a:pt x="29255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29" y="14055"/>
                </a:lnTo>
                <a:lnTo>
                  <a:pt x="58512" y="21497"/>
                </a:lnTo>
                <a:lnTo>
                  <a:pt x="58512" y="29256"/>
                </a:lnTo>
                <a:lnTo>
                  <a:pt x="56213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5" y="58513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7463519" y="475984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9"/>
                </a:lnTo>
                <a:lnTo>
                  <a:pt x="17868" y="2299"/>
                </a:lnTo>
                <a:lnTo>
                  <a:pt x="29256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30" y="14055"/>
                </a:lnTo>
                <a:lnTo>
                  <a:pt x="58512" y="21497"/>
                </a:lnTo>
                <a:lnTo>
                  <a:pt x="58512" y="29256"/>
                </a:lnTo>
                <a:lnTo>
                  <a:pt x="56213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7702974" y="4759849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9"/>
                </a:lnTo>
                <a:lnTo>
                  <a:pt x="17868" y="2299"/>
                </a:lnTo>
                <a:lnTo>
                  <a:pt x="29256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30" y="14055"/>
                </a:lnTo>
                <a:lnTo>
                  <a:pt x="58513" y="21497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7224065" y="497469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5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8"/>
                </a:lnTo>
                <a:lnTo>
                  <a:pt x="17868" y="2299"/>
                </a:lnTo>
                <a:lnTo>
                  <a:pt x="29255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29" y="14055"/>
                </a:lnTo>
                <a:lnTo>
                  <a:pt x="58512" y="21497"/>
                </a:lnTo>
                <a:lnTo>
                  <a:pt x="58512" y="29256"/>
                </a:lnTo>
                <a:lnTo>
                  <a:pt x="56213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5" y="58513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7463519" y="497469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8"/>
                </a:lnTo>
                <a:lnTo>
                  <a:pt x="17868" y="2299"/>
                </a:lnTo>
                <a:lnTo>
                  <a:pt x="29256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30" y="14055"/>
                </a:lnTo>
                <a:lnTo>
                  <a:pt x="58512" y="21497"/>
                </a:lnTo>
                <a:lnTo>
                  <a:pt x="58512" y="29256"/>
                </a:lnTo>
                <a:lnTo>
                  <a:pt x="56213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7702974" y="497469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8"/>
                </a:lnTo>
                <a:lnTo>
                  <a:pt x="17868" y="2299"/>
                </a:lnTo>
                <a:lnTo>
                  <a:pt x="29256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30" y="14055"/>
                </a:lnTo>
                <a:lnTo>
                  <a:pt x="58513" y="21497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233099" y="4880074"/>
            <a:ext cx="1003300" cy="263525"/>
          </a:xfrm>
          <a:custGeom>
            <a:avLst/>
            <a:gdLst/>
            <a:ahLst/>
            <a:cxnLst/>
            <a:rect l="l" t="t" r="r" b="b"/>
            <a:pathLst>
              <a:path w="1003300" h="263525">
                <a:moveTo>
                  <a:pt x="1003258" y="263424"/>
                </a:moveTo>
                <a:lnTo>
                  <a:pt x="0" y="263424"/>
                </a:lnTo>
                <a:lnTo>
                  <a:pt x="26080" y="228382"/>
                </a:lnTo>
                <a:lnTo>
                  <a:pt x="55243" y="194638"/>
                </a:lnTo>
                <a:lnTo>
                  <a:pt x="86764" y="163117"/>
                </a:lnTo>
                <a:lnTo>
                  <a:pt x="120508" y="133955"/>
                </a:lnTo>
                <a:lnTo>
                  <a:pt x="156339" y="107287"/>
                </a:lnTo>
                <a:lnTo>
                  <a:pt x="194123" y="83248"/>
                </a:lnTo>
                <a:lnTo>
                  <a:pt x="233722" y="61975"/>
                </a:lnTo>
                <a:lnTo>
                  <a:pt x="275003" y="43603"/>
                </a:lnTo>
                <a:lnTo>
                  <a:pt x="317829" y="28267"/>
                </a:lnTo>
                <a:lnTo>
                  <a:pt x="362065" y="16103"/>
                </a:lnTo>
                <a:lnTo>
                  <a:pt x="407575" y="7247"/>
                </a:lnTo>
                <a:lnTo>
                  <a:pt x="454223" y="1834"/>
                </a:lnTo>
                <a:lnTo>
                  <a:pt x="501875" y="0"/>
                </a:lnTo>
                <a:lnTo>
                  <a:pt x="550157" y="1913"/>
                </a:lnTo>
                <a:lnTo>
                  <a:pt x="597837" y="7595"/>
                </a:lnTo>
                <a:lnTo>
                  <a:pt x="644710" y="16963"/>
                </a:lnTo>
                <a:lnTo>
                  <a:pt x="690571" y="29931"/>
                </a:lnTo>
                <a:lnTo>
                  <a:pt x="735216" y="46414"/>
                </a:lnTo>
                <a:lnTo>
                  <a:pt x="778440" y="66328"/>
                </a:lnTo>
                <a:lnTo>
                  <a:pt x="820039" y="89587"/>
                </a:lnTo>
                <a:lnTo>
                  <a:pt x="859807" y="116107"/>
                </a:lnTo>
                <a:lnTo>
                  <a:pt x="897540" y="145804"/>
                </a:lnTo>
                <a:lnTo>
                  <a:pt x="933033" y="178591"/>
                </a:lnTo>
                <a:lnTo>
                  <a:pt x="965821" y="214084"/>
                </a:lnTo>
                <a:lnTo>
                  <a:pt x="995518" y="251817"/>
                </a:lnTo>
                <a:lnTo>
                  <a:pt x="1003258" y="263424"/>
                </a:lnTo>
                <a:close/>
              </a:path>
            </a:pathLst>
          </a:custGeom>
          <a:solidFill>
            <a:srgbClr val="39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7706276" y="218480"/>
            <a:ext cx="320675" cy="633730"/>
          </a:xfrm>
          <a:custGeom>
            <a:avLst/>
            <a:gdLst/>
            <a:ahLst/>
            <a:cxnLst/>
            <a:rect l="l" t="t" r="r" b="b"/>
            <a:pathLst>
              <a:path w="320675" h="633730">
                <a:moveTo>
                  <a:pt x="316086" y="633267"/>
                </a:moveTo>
                <a:lnTo>
                  <a:pt x="267999" y="629605"/>
                </a:lnTo>
                <a:lnTo>
                  <a:pt x="221678" y="618887"/>
                </a:lnTo>
                <a:lnTo>
                  <a:pt x="177820" y="601518"/>
                </a:lnTo>
                <a:lnTo>
                  <a:pt x="137124" y="577904"/>
                </a:lnTo>
                <a:lnTo>
                  <a:pt x="100287" y="548449"/>
                </a:lnTo>
                <a:lnTo>
                  <a:pt x="68005" y="513558"/>
                </a:lnTo>
                <a:lnTo>
                  <a:pt x="40979" y="473636"/>
                </a:lnTo>
                <a:lnTo>
                  <a:pt x="20315" y="430081"/>
                </a:lnTo>
                <a:lnTo>
                  <a:pt x="6658" y="384561"/>
                </a:lnTo>
                <a:lnTo>
                  <a:pt x="0" y="337881"/>
                </a:lnTo>
                <a:lnTo>
                  <a:pt x="335" y="290847"/>
                </a:lnTo>
                <a:lnTo>
                  <a:pt x="7659" y="244267"/>
                </a:lnTo>
                <a:lnTo>
                  <a:pt x="21965" y="198946"/>
                </a:lnTo>
                <a:lnTo>
                  <a:pt x="43248" y="155690"/>
                </a:lnTo>
                <a:lnTo>
                  <a:pt x="70842" y="116158"/>
                </a:lnTo>
                <a:lnTo>
                  <a:pt x="103618" y="81730"/>
                </a:lnTo>
                <a:lnTo>
                  <a:pt x="140873" y="52804"/>
                </a:lnTo>
                <a:lnTo>
                  <a:pt x="181902" y="29773"/>
                </a:lnTo>
                <a:lnTo>
                  <a:pt x="226003" y="13032"/>
                </a:lnTo>
                <a:lnTo>
                  <a:pt x="272472" y="2976"/>
                </a:lnTo>
                <a:lnTo>
                  <a:pt x="320607" y="0"/>
                </a:lnTo>
                <a:lnTo>
                  <a:pt x="316086" y="316617"/>
                </a:lnTo>
                <a:lnTo>
                  <a:pt x="316086" y="63326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7392154" y="218480"/>
            <a:ext cx="320675" cy="633730"/>
          </a:xfrm>
          <a:custGeom>
            <a:avLst/>
            <a:gdLst/>
            <a:ahLst/>
            <a:cxnLst/>
            <a:rect l="l" t="t" r="r" b="b"/>
            <a:pathLst>
              <a:path w="320675" h="633730">
                <a:moveTo>
                  <a:pt x="316085" y="633267"/>
                </a:moveTo>
                <a:lnTo>
                  <a:pt x="267998" y="629605"/>
                </a:lnTo>
                <a:lnTo>
                  <a:pt x="221677" y="618887"/>
                </a:lnTo>
                <a:lnTo>
                  <a:pt x="177820" y="601518"/>
                </a:lnTo>
                <a:lnTo>
                  <a:pt x="137123" y="577904"/>
                </a:lnTo>
                <a:lnTo>
                  <a:pt x="100286" y="548449"/>
                </a:lnTo>
                <a:lnTo>
                  <a:pt x="68005" y="513558"/>
                </a:lnTo>
                <a:lnTo>
                  <a:pt x="40978" y="473636"/>
                </a:lnTo>
                <a:lnTo>
                  <a:pt x="20315" y="430081"/>
                </a:lnTo>
                <a:lnTo>
                  <a:pt x="6657" y="384561"/>
                </a:lnTo>
                <a:lnTo>
                  <a:pt x="0" y="337881"/>
                </a:lnTo>
                <a:lnTo>
                  <a:pt x="335" y="290847"/>
                </a:lnTo>
                <a:lnTo>
                  <a:pt x="7659" y="244267"/>
                </a:lnTo>
                <a:lnTo>
                  <a:pt x="21965" y="198946"/>
                </a:lnTo>
                <a:lnTo>
                  <a:pt x="43248" y="155690"/>
                </a:lnTo>
                <a:lnTo>
                  <a:pt x="70842" y="116158"/>
                </a:lnTo>
                <a:lnTo>
                  <a:pt x="103618" y="81730"/>
                </a:lnTo>
                <a:lnTo>
                  <a:pt x="140873" y="52804"/>
                </a:lnTo>
                <a:lnTo>
                  <a:pt x="181902" y="29773"/>
                </a:lnTo>
                <a:lnTo>
                  <a:pt x="226003" y="13032"/>
                </a:lnTo>
                <a:lnTo>
                  <a:pt x="272472" y="2976"/>
                </a:lnTo>
                <a:lnTo>
                  <a:pt x="320606" y="0"/>
                </a:lnTo>
                <a:lnTo>
                  <a:pt x="316085" y="316617"/>
                </a:lnTo>
                <a:lnTo>
                  <a:pt x="316085" y="633267"/>
                </a:lnTo>
                <a:close/>
              </a:path>
            </a:pathLst>
          </a:custGeom>
          <a:solidFill>
            <a:srgbClr val="FFF4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8000" y="434721"/>
            <a:ext cx="4112895" cy="604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4" y="1456661"/>
            <a:ext cx="7574280" cy="3016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8.jpe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jpeg"/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jpeg"/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9.jpe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Relationship Id="rId3" Type="http://schemas.openxmlformats.org/officeDocument/2006/relationships/image" Target="../media/image49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jpeg"/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4.jpe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1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9375"/>
            <a:ext cx="9144000" cy="1174750"/>
            <a:chOff x="0" y="3969375"/>
            <a:chExt cx="9144000" cy="1174750"/>
          </a:xfrm>
        </p:grpSpPr>
        <p:sp>
          <p:nvSpPr>
            <p:cNvPr id="3" name="object 3"/>
            <p:cNvSpPr/>
            <p:nvPr/>
          </p:nvSpPr>
          <p:spPr>
            <a:xfrm>
              <a:off x="0" y="3969375"/>
              <a:ext cx="9144000" cy="1174750"/>
            </a:xfrm>
            <a:custGeom>
              <a:avLst/>
              <a:gdLst/>
              <a:ahLst/>
              <a:cxnLst/>
              <a:rect l="l" t="t" r="r" b="b"/>
              <a:pathLst>
                <a:path w="9144000" h="1174750">
                  <a:moveTo>
                    <a:pt x="0" y="0"/>
                  </a:moveTo>
                  <a:lnTo>
                    <a:pt x="9143999" y="0"/>
                  </a:lnTo>
                  <a:lnTo>
                    <a:pt x="9143999" y="1174124"/>
                  </a:lnTo>
                  <a:lnTo>
                    <a:pt x="0" y="1174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608400"/>
              <a:ext cx="9143999" cy="5350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6249" y="292299"/>
            <a:ext cx="76499" cy="76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8749" y="292299"/>
            <a:ext cx="76499" cy="76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1247" y="292299"/>
            <a:ext cx="76499" cy="76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3746" y="292299"/>
            <a:ext cx="76499" cy="764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6249" y="496852"/>
            <a:ext cx="76499" cy="764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8749" y="496852"/>
            <a:ext cx="76499" cy="764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1247" y="496852"/>
            <a:ext cx="76499" cy="764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3746" y="496852"/>
            <a:ext cx="76499" cy="764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6249" y="701405"/>
            <a:ext cx="76499" cy="764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8749" y="701405"/>
            <a:ext cx="76499" cy="764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1247" y="701405"/>
            <a:ext cx="76499" cy="764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3746" y="701405"/>
            <a:ext cx="76499" cy="764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5522" y="4140560"/>
            <a:ext cx="63899" cy="638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77022" y="4140560"/>
            <a:ext cx="63899" cy="638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8520" y="4140560"/>
            <a:ext cx="63899" cy="638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15522" y="4375179"/>
            <a:ext cx="63899" cy="638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7022" y="4375179"/>
            <a:ext cx="63899" cy="638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38520" y="4375179"/>
            <a:ext cx="63899" cy="638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6649" y="292299"/>
            <a:ext cx="76499" cy="764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9148" y="292299"/>
            <a:ext cx="76499" cy="764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1647" y="292299"/>
            <a:ext cx="76499" cy="764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4146" y="292299"/>
            <a:ext cx="76499" cy="764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6649" y="496852"/>
            <a:ext cx="76499" cy="764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9148" y="496852"/>
            <a:ext cx="76499" cy="764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4146" y="496852"/>
            <a:ext cx="76499" cy="7649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1647" y="496852"/>
            <a:ext cx="76499" cy="7649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9148" y="701405"/>
            <a:ext cx="76499" cy="764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6649" y="701405"/>
            <a:ext cx="76499" cy="764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1647" y="701405"/>
            <a:ext cx="76499" cy="7649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4146" y="701405"/>
            <a:ext cx="76499" cy="76499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919954" y="1279847"/>
            <a:ext cx="573786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90" dirty="0"/>
              <a:t>CapSton</a:t>
            </a:r>
            <a:r>
              <a:rPr sz="6600" spc="-400" dirty="0"/>
              <a:t>e</a:t>
            </a:r>
            <a:r>
              <a:rPr sz="6600" spc="-450" dirty="0"/>
              <a:t> </a:t>
            </a:r>
            <a:r>
              <a:rPr sz="6600" spc="-405" dirty="0"/>
              <a:t>Project</a:t>
            </a:r>
            <a:endParaRPr sz="6600"/>
          </a:p>
        </p:txBody>
      </p:sp>
      <p:sp>
        <p:nvSpPr>
          <p:cNvPr id="36" name="object 36"/>
          <p:cNvSpPr txBox="1"/>
          <p:nvPr/>
        </p:nvSpPr>
        <p:spPr>
          <a:xfrm>
            <a:off x="2176772" y="2301181"/>
            <a:ext cx="4921250" cy="117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170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Bookin</a:t>
            </a:r>
            <a:r>
              <a:rPr sz="4300" spc="-170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4300" spc="-295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300" spc="-185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AnalySi</a:t>
            </a:r>
            <a:r>
              <a:rPr sz="4300" spc="-185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4300" spc="-295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300" spc="-245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-</a:t>
            </a:r>
            <a:r>
              <a:rPr sz="4300" spc="-290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300" spc="-505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EDA</a:t>
            </a:r>
            <a:endParaRPr sz="4300" spc="-505" dirty="0">
              <a:solidFill>
                <a:srgbClr val="394C68"/>
              </a:solidFill>
              <a:latin typeface="Trebuchet MS" panose="020B0603020202020204"/>
              <a:cs typeface="Trebuchet MS" panose="020B0603020202020204"/>
            </a:endParaRPr>
          </a:p>
          <a:p>
            <a:pPr marL="469900" lvl="1" indent="4572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By </a:t>
            </a:r>
            <a:r>
              <a:rPr sz="16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- </a:t>
            </a:r>
            <a:r>
              <a:rPr lang="en-US" sz="16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Mohammed Asim Alam</a:t>
            </a:r>
            <a:r>
              <a:rPr sz="16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6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16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lang="en-US" sz="16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asimalam140</a:t>
            </a:r>
            <a:r>
              <a:rPr sz="16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@gmail.com)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25280" y="1571947"/>
            <a:ext cx="113792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345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Hotel</a:t>
            </a:r>
            <a:endParaRPr sz="43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25" y="0"/>
            <a:ext cx="2078224" cy="132847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45826" y="581875"/>
            <a:ext cx="1398173" cy="30716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1473" y="1592935"/>
            <a:ext cx="63899" cy="6389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2972" y="1592935"/>
            <a:ext cx="63899" cy="6389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4471" y="1592935"/>
            <a:ext cx="63899" cy="6389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1473" y="1827554"/>
            <a:ext cx="63899" cy="6389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2972" y="1827554"/>
            <a:ext cx="63899" cy="6389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4471" y="1827554"/>
            <a:ext cx="63899" cy="63899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572446" y="3461625"/>
            <a:ext cx="948690" cy="939165"/>
            <a:chOff x="572446" y="3461625"/>
            <a:chExt cx="948690" cy="939165"/>
          </a:xfrm>
        </p:grpSpPr>
        <p:sp>
          <p:nvSpPr>
            <p:cNvPr id="47" name="object 47"/>
            <p:cNvSpPr/>
            <p:nvPr/>
          </p:nvSpPr>
          <p:spPr>
            <a:xfrm>
              <a:off x="572446" y="3919407"/>
              <a:ext cx="948690" cy="481330"/>
            </a:xfrm>
            <a:custGeom>
              <a:avLst/>
              <a:gdLst/>
              <a:ahLst/>
              <a:cxnLst/>
              <a:rect l="l" t="t" r="r" b="b"/>
              <a:pathLst>
                <a:path w="948690" h="481329">
                  <a:moveTo>
                    <a:pt x="470716" y="480907"/>
                  </a:moveTo>
                  <a:lnTo>
                    <a:pt x="421469" y="477992"/>
                  </a:lnTo>
                  <a:lnTo>
                    <a:pt x="372673" y="469952"/>
                  </a:lnTo>
                  <a:lnTo>
                    <a:pt x="324741" y="456792"/>
                  </a:lnTo>
                  <a:lnTo>
                    <a:pt x="278088" y="438514"/>
                  </a:lnTo>
                  <a:lnTo>
                    <a:pt x="233128" y="415120"/>
                  </a:lnTo>
                  <a:lnTo>
                    <a:pt x="190915" y="387072"/>
                  </a:lnTo>
                  <a:lnTo>
                    <a:pt x="152361" y="355069"/>
                  </a:lnTo>
                  <a:lnTo>
                    <a:pt x="117670" y="319472"/>
                  </a:lnTo>
                  <a:lnTo>
                    <a:pt x="87043" y="280643"/>
                  </a:lnTo>
                  <a:lnTo>
                    <a:pt x="60684" y="238942"/>
                  </a:lnTo>
                  <a:lnTo>
                    <a:pt x="38795" y="194730"/>
                  </a:lnTo>
                  <a:lnTo>
                    <a:pt x="21579" y="148369"/>
                  </a:lnTo>
                  <a:lnTo>
                    <a:pt x="9240" y="100220"/>
                  </a:lnTo>
                  <a:lnTo>
                    <a:pt x="1979" y="50643"/>
                  </a:lnTo>
                  <a:lnTo>
                    <a:pt x="0" y="0"/>
                  </a:lnTo>
                  <a:lnTo>
                    <a:pt x="474101" y="6769"/>
                  </a:lnTo>
                  <a:lnTo>
                    <a:pt x="948251" y="6769"/>
                  </a:lnTo>
                  <a:lnTo>
                    <a:pt x="945549" y="57379"/>
                  </a:lnTo>
                  <a:lnTo>
                    <a:pt x="937581" y="106847"/>
                  </a:lnTo>
                  <a:lnTo>
                    <a:pt x="924555" y="154816"/>
                  </a:lnTo>
                  <a:lnTo>
                    <a:pt x="906680" y="200926"/>
                  </a:lnTo>
                  <a:lnTo>
                    <a:pt x="884162" y="244821"/>
                  </a:lnTo>
                  <a:lnTo>
                    <a:pt x="857210" y="286141"/>
                  </a:lnTo>
                  <a:lnTo>
                    <a:pt x="826032" y="324529"/>
                  </a:lnTo>
                  <a:lnTo>
                    <a:pt x="790835" y="359627"/>
                  </a:lnTo>
                  <a:lnTo>
                    <a:pt x="751828" y="391076"/>
                  </a:lnTo>
                  <a:lnTo>
                    <a:pt x="709219" y="418519"/>
                  </a:lnTo>
                  <a:lnTo>
                    <a:pt x="663930" y="441268"/>
                  </a:lnTo>
                  <a:lnTo>
                    <a:pt x="617021" y="458879"/>
                  </a:lnTo>
                  <a:lnTo>
                    <a:pt x="568906" y="471353"/>
                  </a:lnTo>
                  <a:lnTo>
                    <a:pt x="520000" y="478695"/>
                  </a:lnTo>
                  <a:lnTo>
                    <a:pt x="470716" y="480907"/>
                  </a:lnTo>
                  <a:close/>
                </a:path>
              </a:pathLst>
            </a:custGeom>
            <a:solidFill>
              <a:srgbClr val="FFF4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01912" y="3461625"/>
              <a:ext cx="889635" cy="451484"/>
            </a:xfrm>
            <a:custGeom>
              <a:avLst/>
              <a:gdLst/>
              <a:ahLst/>
              <a:cxnLst/>
              <a:rect l="l" t="t" r="r" b="b"/>
              <a:pathLst>
                <a:path w="889635" h="451485">
                  <a:moveTo>
                    <a:pt x="441381" y="451086"/>
                  </a:moveTo>
                  <a:lnTo>
                    <a:pt x="395203" y="448352"/>
                  </a:lnTo>
                  <a:lnTo>
                    <a:pt x="349448" y="440811"/>
                  </a:lnTo>
                  <a:lnTo>
                    <a:pt x="304504" y="428467"/>
                  </a:lnTo>
                  <a:lnTo>
                    <a:pt x="260758" y="411322"/>
                  </a:lnTo>
                  <a:lnTo>
                    <a:pt x="218600" y="389379"/>
                  </a:lnTo>
                  <a:lnTo>
                    <a:pt x="179018" y="363070"/>
                  </a:lnTo>
                  <a:lnTo>
                    <a:pt x="142867" y="333051"/>
                  </a:lnTo>
                  <a:lnTo>
                    <a:pt x="110337" y="299662"/>
                  </a:lnTo>
                  <a:lnTo>
                    <a:pt x="81619" y="263241"/>
                  </a:lnTo>
                  <a:lnTo>
                    <a:pt x="56902" y="224125"/>
                  </a:lnTo>
                  <a:lnTo>
                    <a:pt x="36378" y="182655"/>
                  </a:lnTo>
                  <a:lnTo>
                    <a:pt x="20235" y="139169"/>
                  </a:lnTo>
                  <a:lnTo>
                    <a:pt x="8664" y="94005"/>
                  </a:lnTo>
                  <a:lnTo>
                    <a:pt x="1856" y="47502"/>
                  </a:lnTo>
                  <a:lnTo>
                    <a:pt x="0" y="0"/>
                  </a:lnTo>
                  <a:lnTo>
                    <a:pt x="444554" y="6347"/>
                  </a:lnTo>
                  <a:lnTo>
                    <a:pt x="889154" y="6347"/>
                  </a:lnTo>
                  <a:lnTo>
                    <a:pt x="886620" y="53819"/>
                  </a:lnTo>
                  <a:lnTo>
                    <a:pt x="879149" y="100220"/>
                  </a:lnTo>
                  <a:lnTo>
                    <a:pt x="866935" y="145214"/>
                  </a:lnTo>
                  <a:lnTo>
                    <a:pt x="850174" y="188465"/>
                  </a:lnTo>
                  <a:lnTo>
                    <a:pt x="829059" y="229638"/>
                  </a:lnTo>
                  <a:lnTo>
                    <a:pt x="803787" y="268396"/>
                  </a:lnTo>
                  <a:lnTo>
                    <a:pt x="774552" y="304404"/>
                  </a:lnTo>
                  <a:lnTo>
                    <a:pt x="741549" y="337326"/>
                  </a:lnTo>
                  <a:lnTo>
                    <a:pt x="704974" y="366825"/>
                  </a:lnTo>
                  <a:lnTo>
                    <a:pt x="665020" y="392566"/>
                  </a:lnTo>
                  <a:lnTo>
                    <a:pt x="622553" y="413905"/>
                  </a:lnTo>
                  <a:lnTo>
                    <a:pt x="578568" y="430423"/>
                  </a:lnTo>
                  <a:lnTo>
                    <a:pt x="533452" y="442125"/>
                  </a:lnTo>
                  <a:lnTo>
                    <a:pt x="487593" y="449011"/>
                  </a:lnTo>
                  <a:lnTo>
                    <a:pt x="441381" y="451086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593025" cy="18647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5" y="4176541"/>
            <a:ext cx="65162" cy="651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25" y="4442728"/>
            <a:ext cx="65162" cy="651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25" y="4708914"/>
            <a:ext cx="65162" cy="651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863" y="4176541"/>
            <a:ext cx="65162" cy="651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25" y="4975101"/>
            <a:ext cx="65162" cy="651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863" y="4442728"/>
            <a:ext cx="65162" cy="651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863" y="4708914"/>
            <a:ext cx="65162" cy="6516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863" y="4975101"/>
            <a:ext cx="65162" cy="651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101" y="4176541"/>
            <a:ext cx="65162" cy="651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101" y="4442728"/>
            <a:ext cx="65162" cy="651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101" y="4708914"/>
            <a:ext cx="65162" cy="6516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101" y="4975101"/>
            <a:ext cx="65162" cy="6516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38867" y="1037872"/>
            <a:ext cx="3790315" cy="39116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9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4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Top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</a:t>
            </a:r>
            <a:r>
              <a:rPr sz="14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Preferred</a:t>
            </a:r>
            <a:r>
              <a:rPr sz="14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4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</a:t>
            </a:r>
            <a:r>
              <a:rPr sz="14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Rooms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</a:t>
            </a:r>
            <a:r>
              <a:rPr sz="1400" b="1" spc="-3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(Average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Daily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Rate)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Repeated</a:t>
            </a:r>
            <a:r>
              <a:rPr sz="1400" b="1" spc="-3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Vs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Non-Repeated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Guests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Requirement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Car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Parking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Space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</a:t>
            </a:r>
            <a:r>
              <a:rPr sz="1400" b="1" spc="-3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Preferred</a:t>
            </a:r>
            <a:r>
              <a:rPr sz="1400" b="1" spc="-3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Meal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Distribution</a:t>
            </a:r>
            <a:r>
              <a:rPr sz="1400" b="1" spc="-3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Channel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Vs</a:t>
            </a:r>
            <a:r>
              <a:rPr sz="1400" b="1" spc="-7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4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Top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Months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&amp;</a:t>
            </a:r>
            <a:r>
              <a:rPr sz="1400" b="1" spc="-4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Year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Optimal</a:t>
            </a:r>
            <a:r>
              <a:rPr sz="1400" b="1" spc="-3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Stay</a:t>
            </a:r>
            <a:r>
              <a:rPr sz="1400" b="1" spc="-3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Length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Confirmation</a:t>
            </a:r>
            <a:r>
              <a:rPr sz="1400" b="1" spc="-3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Vs</a:t>
            </a:r>
            <a:r>
              <a:rPr sz="1400" b="1" spc="-3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Cancellation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Mostly</a:t>
            </a:r>
            <a:r>
              <a:rPr sz="1400" b="1" spc="-7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Arrived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Customers/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Visitors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Overall</a:t>
            </a:r>
            <a:r>
              <a:rPr sz="1400" b="1" spc="-5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Stats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indent="-336550">
              <a:lnSpc>
                <a:spcPct val="100000"/>
              </a:lnSpc>
              <a:spcBef>
                <a:spcPts val="870"/>
              </a:spcBef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Conclusion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Point</a:t>
            </a:r>
            <a:r>
              <a:rPr spc="-204" dirty="0"/>
              <a:t>S</a:t>
            </a:r>
            <a:r>
              <a:rPr spc="-260" dirty="0"/>
              <a:t> </a:t>
            </a:r>
            <a:r>
              <a:rPr spc="-235" dirty="0"/>
              <a:t>fo</a:t>
            </a:r>
            <a:r>
              <a:rPr spc="-200" dirty="0"/>
              <a:t>r</a:t>
            </a:r>
            <a:r>
              <a:rPr spc="-245" dirty="0"/>
              <a:t> </a:t>
            </a:r>
            <a:r>
              <a:rPr spc="-145" dirty="0">
                <a:solidFill>
                  <a:srgbClr val="394C68"/>
                </a:solidFill>
              </a:rPr>
              <a:t>DiScuSSion</a:t>
            </a:r>
            <a:endParaRPr spc="-145" dirty="0">
              <a:solidFill>
                <a:srgbClr val="394C68"/>
              </a:solidFill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36849" y="0"/>
            <a:ext cx="4007485" cy="5143500"/>
            <a:chOff x="5136849" y="0"/>
            <a:chExt cx="4007485" cy="5143500"/>
          </a:xfrm>
        </p:grpSpPr>
        <p:sp>
          <p:nvSpPr>
            <p:cNvPr id="18" name="object 18"/>
            <p:cNvSpPr/>
            <p:nvPr/>
          </p:nvSpPr>
          <p:spPr>
            <a:xfrm>
              <a:off x="6857226" y="0"/>
              <a:ext cx="2287270" cy="5143500"/>
            </a:xfrm>
            <a:custGeom>
              <a:avLst/>
              <a:gdLst/>
              <a:ahLst/>
              <a:cxnLst/>
              <a:rect l="l" t="t" r="r" b="b"/>
              <a:pathLst>
                <a:path w="2287270" h="5143500">
                  <a:moveTo>
                    <a:pt x="0" y="5143499"/>
                  </a:moveTo>
                  <a:lnTo>
                    <a:pt x="0" y="0"/>
                  </a:lnTo>
                  <a:lnTo>
                    <a:pt x="2286773" y="0"/>
                  </a:lnTo>
                  <a:lnTo>
                    <a:pt x="2286773" y="5143499"/>
                  </a:lnTo>
                  <a:lnTo>
                    <a:pt x="0" y="514349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857226" y="0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h="5143500">
                  <a:moveTo>
                    <a:pt x="0" y="51434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784" y="0"/>
              <a:ext cx="572214" cy="51434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5337" y="143853"/>
              <a:ext cx="65162" cy="651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5337" y="410040"/>
              <a:ext cx="65162" cy="651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5337" y="676227"/>
              <a:ext cx="65162" cy="651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5337" y="942413"/>
              <a:ext cx="65162" cy="651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9575" y="143853"/>
              <a:ext cx="65162" cy="651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9575" y="676227"/>
              <a:ext cx="65162" cy="6516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9575" y="410040"/>
              <a:ext cx="65162" cy="651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9575" y="942413"/>
              <a:ext cx="65162" cy="6516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3813" y="143853"/>
              <a:ext cx="65163" cy="6516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3813" y="410040"/>
              <a:ext cx="65163" cy="6516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3813" y="676227"/>
              <a:ext cx="65163" cy="651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3813" y="942413"/>
              <a:ext cx="65163" cy="6516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259905" y="287898"/>
              <a:ext cx="470534" cy="927100"/>
            </a:xfrm>
            <a:custGeom>
              <a:avLst/>
              <a:gdLst/>
              <a:ahLst/>
              <a:cxnLst/>
              <a:rect l="l" t="t" r="r" b="b"/>
              <a:pathLst>
                <a:path w="470534" h="927100">
                  <a:moveTo>
                    <a:pt x="6617" y="926952"/>
                  </a:moveTo>
                  <a:lnTo>
                    <a:pt x="6617" y="463452"/>
                  </a:lnTo>
                  <a:lnTo>
                    <a:pt x="0" y="0"/>
                  </a:lnTo>
                  <a:lnTo>
                    <a:pt x="49537" y="1935"/>
                  </a:lnTo>
                  <a:lnTo>
                    <a:pt x="98032" y="9033"/>
                  </a:lnTo>
                  <a:lnTo>
                    <a:pt x="145130" y="21096"/>
                  </a:lnTo>
                  <a:lnTo>
                    <a:pt x="190479" y="37925"/>
                  </a:lnTo>
                  <a:lnTo>
                    <a:pt x="233725" y="59322"/>
                  </a:lnTo>
                  <a:lnTo>
                    <a:pt x="274515" y="85090"/>
                  </a:lnTo>
                  <a:lnTo>
                    <a:pt x="312497" y="115029"/>
                  </a:lnTo>
                  <a:lnTo>
                    <a:pt x="347316" y="148941"/>
                  </a:lnTo>
                  <a:lnTo>
                    <a:pt x="378620" y="186629"/>
                  </a:lnTo>
                  <a:lnTo>
                    <a:pt x="406056" y="227894"/>
                  </a:lnTo>
                  <a:lnTo>
                    <a:pt x="428938" y="271844"/>
                  </a:lnTo>
                  <a:lnTo>
                    <a:pt x="446818" y="317449"/>
                  </a:lnTo>
                  <a:lnTo>
                    <a:pt x="459691" y="364304"/>
                  </a:lnTo>
                  <a:lnTo>
                    <a:pt x="467554" y="412005"/>
                  </a:lnTo>
                  <a:lnTo>
                    <a:pt x="470405" y="460146"/>
                  </a:lnTo>
                  <a:lnTo>
                    <a:pt x="468242" y="508322"/>
                  </a:lnTo>
                  <a:lnTo>
                    <a:pt x="461060" y="556130"/>
                  </a:lnTo>
                  <a:lnTo>
                    <a:pt x="448858" y="603164"/>
                  </a:lnTo>
                  <a:lnTo>
                    <a:pt x="431631" y="649019"/>
                  </a:lnTo>
                  <a:lnTo>
                    <a:pt x="409378" y="693291"/>
                  </a:lnTo>
                  <a:lnTo>
                    <a:pt x="382535" y="734943"/>
                  </a:lnTo>
                  <a:lnTo>
                    <a:pt x="351772" y="773073"/>
                  </a:lnTo>
                  <a:lnTo>
                    <a:pt x="317441" y="807479"/>
                  </a:lnTo>
                  <a:lnTo>
                    <a:pt x="279891" y="837956"/>
                  </a:lnTo>
                  <a:lnTo>
                    <a:pt x="239472" y="864303"/>
                  </a:lnTo>
                  <a:lnTo>
                    <a:pt x="196536" y="886315"/>
                  </a:lnTo>
                  <a:lnTo>
                    <a:pt x="151432" y="903789"/>
                  </a:lnTo>
                  <a:lnTo>
                    <a:pt x="104511" y="916522"/>
                  </a:lnTo>
                  <a:lnTo>
                    <a:pt x="56122" y="924311"/>
                  </a:lnTo>
                  <a:lnTo>
                    <a:pt x="6617" y="926952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719731" y="287898"/>
              <a:ext cx="470534" cy="927100"/>
            </a:xfrm>
            <a:custGeom>
              <a:avLst/>
              <a:gdLst/>
              <a:ahLst/>
              <a:cxnLst/>
              <a:rect l="l" t="t" r="r" b="b"/>
              <a:pathLst>
                <a:path w="470534" h="927100">
                  <a:moveTo>
                    <a:pt x="6617" y="926952"/>
                  </a:moveTo>
                  <a:lnTo>
                    <a:pt x="6617" y="463452"/>
                  </a:lnTo>
                  <a:lnTo>
                    <a:pt x="0" y="0"/>
                  </a:lnTo>
                  <a:lnTo>
                    <a:pt x="49537" y="1935"/>
                  </a:lnTo>
                  <a:lnTo>
                    <a:pt x="98031" y="9033"/>
                  </a:lnTo>
                  <a:lnTo>
                    <a:pt x="145130" y="21096"/>
                  </a:lnTo>
                  <a:lnTo>
                    <a:pt x="190479" y="37925"/>
                  </a:lnTo>
                  <a:lnTo>
                    <a:pt x="233725" y="59322"/>
                  </a:lnTo>
                  <a:lnTo>
                    <a:pt x="274515" y="85090"/>
                  </a:lnTo>
                  <a:lnTo>
                    <a:pt x="312497" y="115029"/>
                  </a:lnTo>
                  <a:lnTo>
                    <a:pt x="347316" y="148941"/>
                  </a:lnTo>
                  <a:lnTo>
                    <a:pt x="378620" y="186629"/>
                  </a:lnTo>
                  <a:lnTo>
                    <a:pt x="406056" y="227894"/>
                  </a:lnTo>
                  <a:lnTo>
                    <a:pt x="428938" y="271844"/>
                  </a:lnTo>
                  <a:lnTo>
                    <a:pt x="446818" y="317449"/>
                  </a:lnTo>
                  <a:lnTo>
                    <a:pt x="459691" y="364304"/>
                  </a:lnTo>
                  <a:lnTo>
                    <a:pt x="467554" y="412005"/>
                  </a:lnTo>
                  <a:lnTo>
                    <a:pt x="470405" y="460146"/>
                  </a:lnTo>
                  <a:lnTo>
                    <a:pt x="468242" y="508322"/>
                  </a:lnTo>
                  <a:lnTo>
                    <a:pt x="461060" y="556130"/>
                  </a:lnTo>
                  <a:lnTo>
                    <a:pt x="448858" y="603164"/>
                  </a:lnTo>
                  <a:lnTo>
                    <a:pt x="431631" y="649019"/>
                  </a:lnTo>
                  <a:lnTo>
                    <a:pt x="409378" y="693291"/>
                  </a:lnTo>
                  <a:lnTo>
                    <a:pt x="382535" y="734943"/>
                  </a:lnTo>
                  <a:lnTo>
                    <a:pt x="351772" y="773073"/>
                  </a:lnTo>
                  <a:lnTo>
                    <a:pt x="317441" y="807479"/>
                  </a:lnTo>
                  <a:lnTo>
                    <a:pt x="279891" y="837956"/>
                  </a:lnTo>
                  <a:lnTo>
                    <a:pt x="239472" y="864303"/>
                  </a:lnTo>
                  <a:lnTo>
                    <a:pt x="196536" y="886315"/>
                  </a:lnTo>
                  <a:lnTo>
                    <a:pt x="151432" y="903789"/>
                  </a:lnTo>
                  <a:lnTo>
                    <a:pt x="104511" y="916522"/>
                  </a:lnTo>
                  <a:lnTo>
                    <a:pt x="56122" y="924311"/>
                  </a:lnTo>
                  <a:lnTo>
                    <a:pt x="6617" y="926952"/>
                  </a:lnTo>
                  <a:close/>
                </a:path>
              </a:pathLst>
            </a:custGeom>
            <a:solidFill>
              <a:srgbClr val="FFF4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6849" y="1664075"/>
              <a:ext cx="3179015" cy="31281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81786" y="0"/>
            <a:ext cx="462280" cy="5143500"/>
            <a:chOff x="8681786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81786" y="0"/>
              <a:ext cx="462213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1786" y="3695600"/>
              <a:ext cx="462213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" y="4687949"/>
            <a:ext cx="1593475" cy="4555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964372" cy="10904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26094" y="4687949"/>
            <a:ext cx="1370330" cy="455930"/>
            <a:chOff x="7526094" y="4687949"/>
            <a:chExt cx="1370330" cy="455930"/>
          </a:xfrm>
        </p:grpSpPr>
        <p:sp>
          <p:nvSpPr>
            <p:cNvPr id="8" name="object 8"/>
            <p:cNvSpPr/>
            <p:nvPr/>
          </p:nvSpPr>
          <p:spPr>
            <a:xfrm>
              <a:off x="756582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15818" y="417361"/>
                  </a:lnTo>
                  <a:lnTo>
                    <a:pt x="38475" y="372047"/>
                  </a:lnTo>
                  <a:lnTo>
                    <a:pt x="64339" y="328378"/>
                  </a:lnTo>
                  <a:lnTo>
                    <a:pt x="93335" y="286533"/>
                  </a:lnTo>
                  <a:lnTo>
                    <a:pt x="125389" y="246693"/>
                  </a:lnTo>
                  <a:lnTo>
                    <a:pt x="160425" y="209037"/>
                  </a:lnTo>
                  <a:lnTo>
                    <a:pt x="198081" y="174001"/>
                  </a:lnTo>
                  <a:lnTo>
                    <a:pt x="237921" y="141947"/>
                  </a:lnTo>
                  <a:lnTo>
                    <a:pt x="279765" y="112951"/>
                  </a:lnTo>
                  <a:lnTo>
                    <a:pt x="323435" y="87087"/>
                  </a:lnTo>
                  <a:lnTo>
                    <a:pt x="368749" y="64430"/>
                  </a:lnTo>
                  <a:lnTo>
                    <a:pt x="415527" y="45053"/>
                  </a:lnTo>
                  <a:lnTo>
                    <a:pt x="463590" y="29033"/>
                  </a:lnTo>
                  <a:lnTo>
                    <a:pt x="512758" y="16443"/>
                  </a:lnTo>
                  <a:lnTo>
                    <a:pt x="562850" y="7357"/>
                  </a:lnTo>
                  <a:lnTo>
                    <a:pt x="613687" y="1851"/>
                  </a:lnTo>
                  <a:lnTo>
                    <a:pt x="665088" y="0"/>
                  </a:lnTo>
                  <a:lnTo>
                    <a:pt x="713952" y="1646"/>
                  </a:lnTo>
                  <a:lnTo>
                    <a:pt x="761933" y="6515"/>
                  </a:lnTo>
                  <a:lnTo>
                    <a:pt x="808923" y="14499"/>
                  </a:lnTo>
                  <a:lnTo>
                    <a:pt x="854817" y="25494"/>
                  </a:lnTo>
                  <a:lnTo>
                    <a:pt x="899509" y="39391"/>
                  </a:lnTo>
                  <a:lnTo>
                    <a:pt x="942892" y="56086"/>
                  </a:lnTo>
                  <a:lnTo>
                    <a:pt x="984860" y="75471"/>
                  </a:lnTo>
                  <a:lnTo>
                    <a:pt x="1025306" y="97440"/>
                  </a:lnTo>
                  <a:lnTo>
                    <a:pt x="1064124" y="121888"/>
                  </a:lnTo>
                  <a:lnTo>
                    <a:pt x="1101208" y="148708"/>
                  </a:lnTo>
                  <a:lnTo>
                    <a:pt x="1136452" y="177793"/>
                  </a:lnTo>
                  <a:lnTo>
                    <a:pt x="1169750" y="209037"/>
                  </a:lnTo>
                  <a:lnTo>
                    <a:pt x="1200994" y="242335"/>
                  </a:lnTo>
                  <a:lnTo>
                    <a:pt x="1230079" y="277579"/>
                  </a:lnTo>
                  <a:lnTo>
                    <a:pt x="1256899" y="314663"/>
                  </a:lnTo>
                  <a:lnTo>
                    <a:pt x="1281347" y="353481"/>
                  </a:lnTo>
                  <a:lnTo>
                    <a:pt x="1303316" y="393928"/>
                  </a:lnTo>
                  <a:lnTo>
                    <a:pt x="1322702" y="435895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526083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4" h="63500">
                  <a:moveTo>
                    <a:pt x="63030" y="31508"/>
                  </a:moveTo>
                  <a:lnTo>
                    <a:pt x="60553" y="19253"/>
                  </a:lnTo>
                  <a:lnTo>
                    <a:pt x="53797" y="9232"/>
                  </a:lnTo>
                  <a:lnTo>
                    <a:pt x="43789" y="2476"/>
                  </a:lnTo>
                  <a:lnTo>
                    <a:pt x="31521" y="0"/>
                  </a:lnTo>
                  <a:lnTo>
                    <a:pt x="23164" y="0"/>
                  </a:lnTo>
                  <a:lnTo>
                    <a:pt x="15151" y="3314"/>
                  </a:lnTo>
                  <a:lnTo>
                    <a:pt x="3327" y="15138"/>
                  </a:lnTo>
                  <a:lnTo>
                    <a:pt x="0" y="23152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797" y="53797"/>
                  </a:lnTo>
                  <a:lnTo>
                    <a:pt x="60553" y="43776"/>
                  </a:lnTo>
                  <a:lnTo>
                    <a:pt x="63030" y="31508"/>
                  </a:lnTo>
                  <a:close/>
                </a:path>
                <a:path w="578484" h="63500">
                  <a:moveTo>
                    <a:pt x="320497" y="31508"/>
                  </a:moveTo>
                  <a:lnTo>
                    <a:pt x="318020" y="19253"/>
                  </a:lnTo>
                  <a:lnTo>
                    <a:pt x="311277" y="9232"/>
                  </a:lnTo>
                  <a:lnTo>
                    <a:pt x="301256" y="2476"/>
                  </a:lnTo>
                  <a:lnTo>
                    <a:pt x="288988" y="0"/>
                  </a:lnTo>
                  <a:lnTo>
                    <a:pt x="280631" y="0"/>
                  </a:lnTo>
                  <a:lnTo>
                    <a:pt x="272618" y="3314"/>
                  </a:lnTo>
                  <a:lnTo>
                    <a:pt x="260794" y="15138"/>
                  </a:lnTo>
                  <a:lnTo>
                    <a:pt x="257467" y="23152"/>
                  </a:lnTo>
                  <a:lnTo>
                    <a:pt x="257467" y="31508"/>
                  </a:lnTo>
                  <a:lnTo>
                    <a:pt x="259943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77" y="53797"/>
                  </a:lnTo>
                  <a:lnTo>
                    <a:pt x="318020" y="43776"/>
                  </a:lnTo>
                  <a:lnTo>
                    <a:pt x="320497" y="31508"/>
                  </a:lnTo>
                  <a:close/>
                </a:path>
                <a:path w="578484" h="63500">
                  <a:moveTo>
                    <a:pt x="577964" y="31508"/>
                  </a:moveTo>
                  <a:lnTo>
                    <a:pt x="575487" y="19253"/>
                  </a:lnTo>
                  <a:lnTo>
                    <a:pt x="568744" y="9232"/>
                  </a:lnTo>
                  <a:lnTo>
                    <a:pt x="558723" y="2476"/>
                  </a:lnTo>
                  <a:lnTo>
                    <a:pt x="546455" y="0"/>
                  </a:lnTo>
                  <a:lnTo>
                    <a:pt x="538099" y="0"/>
                  </a:lnTo>
                  <a:lnTo>
                    <a:pt x="530085" y="3314"/>
                  </a:lnTo>
                  <a:lnTo>
                    <a:pt x="518261" y="15138"/>
                  </a:lnTo>
                  <a:lnTo>
                    <a:pt x="514946" y="23152"/>
                  </a:lnTo>
                  <a:lnTo>
                    <a:pt x="514946" y="31508"/>
                  </a:lnTo>
                  <a:lnTo>
                    <a:pt x="517423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44" y="53797"/>
                  </a:lnTo>
                  <a:lnTo>
                    <a:pt x="575487" y="43776"/>
                  </a:lnTo>
                  <a:lnTo>
                    <a:pt x="577964" y="31508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7268627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19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4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41030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83562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6094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6862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20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401569" y="510921"/>
            <a:ext cx="479615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90" dirty="0"/>
              <a:t>T</a:t>
            </a:r>
            <a:r>
              <a:rPr spc="-185" dirty="0"/>
              <a:t>o</a:t>
            </a:r>
            <a:r>
              <a:rPr spc="-190" dirty="0"/>
              <a:t>p</a:t>
            </a:r>
            <a:r>
              <a:rPr spc="-260" dirty="0"/>
              <a:t> </a:t>
            </a:r>
            <a:r>
              <a:rPr spc="-110" dirty="0"/>
              <a:t>MoS</a:t>
            </a:r>
            <a:r>
              <a:rPr spc="-75" dirty="0"/>
              <a:t>t</a:t>
            </a:r>
            <a:r>
              <a:rPr spc="-250" dirty="0"/>
              <a:t> </a:t>
            </a:r>
            <a:r>
              <a:rPr spc="-225" dirty="0">
                <a:solidFill>
                  <a:srgbClr val="394C68"/>
                </a:solidFill>
              </a:rPr>
              <a:t>Preferre</a:t>
            </a:r>
            <a:r>
              <a:rPr spc="-265" dirty="0">
                <a:solidFill>
                  <a:srgbClr val="394C68"/>
                </a:solidFill>
              </a:rPr>
              <a:t>d</a:t>
            </a:r>
            <a:r>
              <a:rPr spc="-260" dirty="0">
                <a:solidFill>
                  <a:srgbClr val="394C68"/>
                </a:solidFill>
              </a:rPr>
              <a:t> </a:t>
            </a:r>
            <a:r>
              <a:rPr spc="-305" dirty="0">
                <a:solidFill>
                  <a:srgbClr val="394C68"/>
                </a:solidFill>
              </a:rPr>
              <a:t>Hotel</a:t>
            </a:r>
            <a:endParaRPr spc="-305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74536" y="1509757"/>
            <a:ext cx="3709035" cy="200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InSight</a:t>
            </a:r>
            <a:r>
              <a:rPr sz="2400" spc="-9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4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found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31750" marR="5080">
              <a:lnSpc>
                <a:spcPct val="116000"/>
              </a:lnSpc>
              <a:spcBef>
                <a:spcPts val="995"/>
              </a:spcBef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From 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chart,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we got to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know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that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 Hotel </a:t>
            </a:r>
            <a:r>
              <a:rPr sz="1400" b="1" spc="-37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 preferred hotel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by the guests. Thus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 Hotel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maximum bookings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61.1%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guests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 preferred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 Hotel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while only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38.9% guests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have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shown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interest in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Resort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Hotel.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3974" y="1296525"/>
            <a:ext cx="3683200" cy="37043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40326" y="0"/>
            <a:ext cx="1303673" cy="20332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3972" y="110585"/>
            <a:ext cx="63899" cy="63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472" y="110585"/>
            <a:ext cx="63899" cy="63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6970" y="110585"/>
            <a:ext cx="63899" cy="63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3972" y="345205"/>
            <a:ext cx="63899" cy="63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472" y="345205"/>
            <a:ext cx="63899" cy="63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6970" y="345205"/>
            <a:ext cx="63899" cy="63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719988" cy="187538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2200700"/>
            <a:ext cx="9144000" cy="2943225"/>
            <a:chOff x="0" y="2200700"/>
            <a:chExt cx="9144000" cy="294322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500" y="4564475"/>
              <a:ext cx="4664374" cy="579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66550"/>
              <a:ext cx="4664374" cy="5769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25004" y="3249680"/>
              <a:ext cx="819150" cy="1642110"/>
            </a:xfrm>
            <a:custGeom>
              <a:avLst/>
              <a:gdLst/>
              <a:ahLst/>
              <a:cxnLst/>
              <a:rect l="l" t="t" r="r" b="b"/>
              <a:pathLst>
                <a:path w="819150" h="1642110">
                  <a:moveTo>
                    <a:pt x="818995" y="1642114"/>
                  </a:moveTo>
                  <a:lnTo>
                    <a:pt x="772745" y="1640741"/>
                  </a:lnTo>
                  <a:lnTo>
                    <a:pt x="724338" y="1636424"/>
                  </a:lnTo>
                  <a:lnTo>
                    <a:pt x="676562" y="1629304"/>
                  </a:lnTo>
                  <a:lnTo>
                    <a:pt x="629525" y="1619443"/>
                  </a:lnTo>
                  <a:lnTo>
                    <a:pt x="583332" y="1606904"/>
                  </a:lnTo>
                  <a:lnTo>
                    <a:pt x="538091" y="1591747"/>
                  </a:lnTo>
                  <a:lnTo>
                    <a:pt x="493907" y="1574034"/>
                  </a:lnTo>
                  <a:lnTo>
                    <a:pt x="450887" y="1553827"/>
                  </a:lnTo>
                  <a:lnTo>
                    <a:pt x="409137" y="1531188"/>
                  </a:lnTo>
                  <a:lnTo>
                    <a:pt x="368765" y="1506179"/>
                  </a:lnTo>
                  <a:lnTo>
                    <a:pt x="329875" y="1478861"/>
                  </a:lnTo>
                  <a:lnTo>
                    <a:pt x="292576" y="1449297"/>
                  </a:lnTo>
                  <a:lnTo>
                    <a:pt x="256972" y="1417547"/>
                  </a:lnTo>
                  <a:lnTo>
                    <a:pt x="223171" y="1383673"/>
                  </a:lnTo>
                  <a:lnTo>
                    <a:pt x="191278" y="1347738"/>
                  </a:lnTo>
                  <a:lnTo>
                    <a:pt x="161401" y="1309804"/>
                  </a:lnTo>
                  <a:lnTo>
                    <a:pt x="133646" y="1269930"/>
                  </a:lnTo>
                  <a:lnTo>
                    <a:pt x="108119" y="1228181"/>
                  </a:lnTo>
                  <a:lnTo>
                    <a:pt x="85117" y="1184991"/>
                  </a:lnTo>
                  <a:lnTo>
                    <a:pt x="64864" y="1140836"/>
                  </a:lnTo>
                  <a:lnTo>
                    <a:pt x="47359" y="1095840"/>
                  </a:lnTo>
                  <a:lnTo>
                    <a:pt x="32602" y="1050126"/>
                  </a:lnTo>
                  <a:lnTo>
                    <a:pt x="20592" y="1003816"/>
                  </a:lnTo>
                  <a:lnTo>
                    <a:pt x="11327" y="957034"/>
                  </a:lnTo>
                  <a:lnTo>
                    <a:pt x="4807" y="909903"/>
                  </a:lnTo>
                  <a:lnTo>
                    <a:pt x="1032" y="862545"/>
                  </a:lnTo>
                  <a:lnTo>
                    <a:pt x="0" y="815084"/>
                  </a:lnTo>
                  <a:lnTo>
                    <a:pt x="1709" y="767642"/>
                  </a:lnTo>
                  <a:lnTo>
                    <a:pt x="6161" y="720343"/>
                  </a:lnTo>
                  <a:lnTo>
                    <a:pt x="13353" y="673310"/>
                  </a:lnTo>
                  <a:lnTo>
                    <a:pt x="23284" y="626665"/>
                  </a:lnTo>
                  <a:lnTo>
                    <a:pt x="35955" y="580531"/>
                  </a:lnTo>
                  <a:lnTo>
                    <a:pt x="51363" y="535032"/>
                  </a:lnTo>
                  <a:lnTo>
                    <a:pt x="69508" y="490290"/>
                  </a:lnTo>
                  <a:lnTo>
                    <a:pt x="90390" y="446429"/>
                  </a:lnTo>
                  <a:lnTo>
                    <a:pt x="114007" y="403571"/>
                  </a:lnTo>
                  <a:lnTo>
                    <a:pt x="140127" y="362190"/>
                  </a:lnTo>
                  <a:lnTo>
                    <a:pt x="168449" y="322717"/>
                  </a:lnTo>
                  <a:lnTo>
                    <a:pt x="198864" y="285212"/>
                  </a:lnTo>
                  <a:lnTo>
                    <a:pt x="231266" y="249735"/>
                  </a:lnTo>
                  <a:lnTo>
                    <a:pt x="265548" y="216347"/>
                  </a:lnTo>
                  <a:lnTo>
                    <a:pt x="301601" y="185109"/>
                  </a:lnTo>
                  <a:lnTo>
                    <a:pt x="339319" y="156079"/>
                  </a:lnTo>
                  <a:lnTo>
                    <a:pt x="378595" y="129318"/>
                  </a:lnTo>
                  <a:lnTo>
                    <a:pt x="419320" y="104888"/>
                  </a:lnTo>
                  <a:lnTo>
                    <a:pt x="461389" y="82846"/>
                  </a:lnTo>
                  <a:lnTo>
                    <a:pt x="504693" y="63255"/>
                  </a:lnTo>
                  <a:lnTo>
                    <a:pt x="549125" y="46175"/>
                  </a:lnTo>
                  <a:lnTo>
                    <a:pt x="594578" y="31664"/>
                  </a:lnTo>
                  <a:lnTo>
                    <a:pt x="640945" y="19785"/>
                  </a:lnTo>
                  <a:lnTo>
                    <a:pt x="688119" y="10596"/>
                  </a:lnTo>
                  <a:lnTo>
                    <a:pt x="735991" y="4158"/>
                  </a:lnTo>
                  <a:lnTo>
                    <a:pt x="784456" y="532"/>
                  </a:lnTo>
                  <a:lnTo>
                    <a:pt x="818995" y="0"/>
                  </a:lnTo>
                  <a:lnTo>
                    <a:pt x="818995" y="1642114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987" y="2200700"/>
              <a:ext cx="6382025" cy="2872925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28924" y="434721"/>
            <a:ext cx="54387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MoS</a:t>
            </a:r>
            <a:r>
              <a:rPr spc="-75" dirty="0"/>
              <a:t>t</a:t>
            </a:r>
            <a:r>
              <a:rPr spc="-260" dirty="0"/>
              <a:t> </a:t>
            </a:r>
            <a:r>
              <a:rPr spc="-225" dirty="0"/>
              <a:t>Preferre</a:t>
            </a:r>
            <a:r>
              <a:rPr spc="-265" dirty="0"/>
              <a:t>d</a:t>
            </a:r>
            <a:r>
              <a:rPr spc="-245" dirty="0"/>
              <a:t> </a:t>
            </a:r>
            <a:r>
              <a:rPr spc="-335" dirty="0">
                <a:solidFill>
                  <a:srgbClr val="394C68"/>
                </a:solidFill>
              </a:rPr>
              <a:t>Hote</a:t>
            </a:r>
            <a:r>
              <a:rPr spc="-185" dirty="0">
                <a:solidFill>
                  <a:srgbClr val="394C68"/>
                </a:solidFill>
              </a:rPr>
              <a:t>l</a:t>
            </a:r>
            <a:r>
              <a:rPr spc="-260" dirty="0">
                <a:solidFill>
                  <a:srgbClr val="394C68"/>
                </a:solidFill>
              </a:rPr>
              <a:t> </a:t>
            </a:r>
            <a:r>
              <a:rPr spc="-210" dirty="0">
                <a:solidFill>
                  <a:srgbClr val="394C68"/>
                </a:solidFill>
              </a:rPr>
              <a:t>RoomS</a:t>
            </a:r>
            <a:endParaRPr spc="-210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4243" y="1054523"/>
            <a:ext cx="676783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215265" indent="-336550">
              <a:lnSpc>
                <a:spcPct val="116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It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found that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 preferred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Room</a:t>
            </a:r>
            <a:r>
              <a:rPr sz="1400" b="1" spc="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type is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'A'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So,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majority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the guests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have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shown interest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this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room type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5080" indent="-336550">
              <a:lnSpc>
                <a:spcPct val="116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There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</a:t>
            </a:r>
            <a:r>
              <a:rPr sz="1400" spc="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positive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impacts</a:t>
            </a:r>
            <a:r>
              <a:rPr sz="1400" b="1" spc="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because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'A'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'D'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'E'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more preferred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by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guest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due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better services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offered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in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room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type.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81786" y="0"/>
            <a:ext cx="462280" cy="5143500"/>
            <a:chOff x="8681786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81786" y="0"/>
              <a:ext cx="462213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1786" y="3695600"/>
              <a:ext cx="462213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964372" cy="10904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26094" y="4687949"/>
            <a:ext cx="1370330" cy="455930"/>
            <a:chOff x="7526094" y="4687949"/>
            <a:chExt cx="1370330" cy="455930"/>
          </a:xfrm>
        </p:grpSpPr>
        <p:sp>
          <p:nvSpPr>
            <p:cNvPr id="7" name="object 7"/>
            <p:cNvSpPr/>
            <p:nvPr/>
          </p:nvSpPr>
          <p:spPr>
            <a:xfrm>
              <a:off x="756582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15818" y="417361"/>
                  </a:lnTo>
                  <a:lnTo>
                    <a:pt x="38475" y="372047"/>
                  </a:lnTo>
                  <a:lnTo>
                    <a:pt x="64339" y="328378"/>
                  </a:lnTo>
                  <a:lnTo>
                    <a:pt x="93335" y="286533"/>
                  </a:lnTo>
                  <a:lnTo>
                    <a:pt x="125389" y="246693"/>
                  </a:lnTo>
                  <a:lnTo>
                    <a:pt x="160425" y="209037"/>
                  </a:lnTo>
                  <a:lnTo>
                    <a:pt x="198081" y="174001"/>
                  </a:lnTo>
                  <a:lnTo>
                    <a:pt x="237921" y="141947"/>
                  </a:lnTo>
                  <a:lnTo>
                    <a:pt x="279765" y="112951"/>
                  </a:lnTo>
                  <a:lnTo>
                    <a:pt x="323435" y="87087"/>
                  </a:lnTo>
                  <a:lnTo>
                    <a:pt x="368749" y="64430"/>
                  </a:lnTo>
                  <a:lnTo>
                    <a:pt x="415527" y="45053"/>
                  </a:lnTo>
                  <a:lnTo>
                    <a:pt x="463590" y="29033"/>
                  </a:lnTo>
                  <a:lnTo>
                    <a:pt x="512758" y="16443"/>
                  </a:lnTo>
                  <a:lnTo>
                    <a:pt x="562850" y="7357"/>
                  </a:lnTo>
                  <a:lnTo>
                    <a:pt x="613687" y="1851"/>
                  </a:lnTo>
                  <a:lnTo>
                    <a:pt x="665088" y="0"/>
                  </a:lnTo>
                  <a:lnTo>
                    <a:pt x="713952" y="1646"/>
                  </a:lnTo>
                  <a:lnTo>
                    <a:pt x="761933" y="6515"/>
                  </a:lnTo>
                  <a:lnTo>
                    <a:pt x="808923" y="14499"/>
                  </a:lnTo>
                  <a:lnTo>
                    <a:pt x="854817" y="25494"/>
                  </a:lnTo>
                  <a:lnTo>
                    <a:pt x="899509" y="39391"/>
                  </a:lnTo>
                  <a:lnTo>
                    <a:pt x="942892" y="56086"/>
                  </a:lnTo>
                  <a:lnTo>
                    <a:pt x="984860" y="75471"/>
                  </a:lnTo>
                  <a:lnTo>
                    <a:pt x="1025306" y="97440"/>
                  </a:lnTo>
                  <a:lnTo>
                    <a:pt x="1064124" y="121888"/>
                  </a:lnTo>
                  <a:lnTo>
                    <a:pt x="1101208" y="148708"/>
                  </a:lnTo>
                  <a:lnTo>
                    <a:pt x="1136452" y="177793"/>
                  </a:lnTo>
                  <a:lnTo>
                    <a:pt x="1169750" y="209037"/>
                  </a:lnTo>
                  <a:lnTo>
                    <a:pt x="1200994" y="242335"/>
                  </a:lnTo>
                  <a:lnTo>
                    <a:pt x="1230079" y="277579"/>
                  </a:lnTo>
                  <a:lnTo>
                    <a:pt x="1256899" y="314663"/>
                  </a:lnTo>
                  <a:lnTo>
                    <a:pt x="1281347" y="353481"/>
                  </a:lnTo>
                  <a:lnTo>
                    <a:pt x="1303316" y="393928"/>
                  </a:lnTo>
                  <a:lnTo>
                    <a:pt x="1322702" y="435895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526083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4" h="63500">
                  <a:moveTo>
                    <a:pt x="63030" y="31508"/>
                  </a:moveTo>
                  <a:lnTo>
                    <a:pt x="60553" y="19253"/>
                  </a:lnTo>
                  <a:lnTo>
                    <a:pt x="53797" y="9232"/>
                  </a:lnTo>
                  <a:lnTo>
                    <a:pt x="43789" y="2476"/>
                  </a:lnTo>
                  <a:lnTo>
                    <a:pt x="31521" y="0"/>
                  </a:lnTo>
                  <a:lnTo>
                    <a:pt x="23164" y="0"/>
                  </a:lnTo>
                  <a:lnTo>
                    <a:pt x="15151" y="3314"/>
                  </a:lnTo>
                  <a:lnTo>
                    <a:pt x="3327" y="15138"/>
                  </a:lnTo>
                  <a:lnTo>
                    <a:pt x="0" y="23152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797" y="53797"/>
                  </a:lnTo>
                  <a:lnTo>
                    <a:pt x="60553" y="43776"/>
                  </a:lnTo>
                  <a:lnTo>
                    <a:pt x="63030" y="31508"/>
                  </a:lnTo>
                  <a:close/>
                </a:path>
                <a:path w="578484" h="63500">
                  <a:moveTo>
                    <a:pt x="320497" y="31508"/>
                  </a:moveTo>
                  <a:lnTo>
                    <a:pt x="318020" y="19253"/>
                  </a:lnTo>
                  <a:lnTo>
                    <a:pt x="311277" y="9232"/>
                  </a:lnTo>
                  <a:lnTo>
                    <a:pt x="301256" y="2476"/>
                  </a:lnTo>
                  <a:lnTo>
                    <a:pt x="288988" y="0"/>
                  </a:lnTo>
                  <a:lnTo>
                    <a:pt x="280631" y="0"/>
                  </a:lnTo>
                  <a:lnTo>
                    <a:pt x="272618" y="3314"/>
                  </a:lnTo>
                  <a:lnTo>
                    <a:pt x="260794" y="15138"/>
                  </a:lnTo>
                  <a:lnTo>
                    <a:pt x="257467" y="23152"/>
                  </a:lnTo>
                  <a:lnTo>
                    <a:pt x="257467" y="31508"/>
                  </a:lnTo>
                  <a:lnTo>
                    <a:pt x="259943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77" y="53797"/>
                  </a:lnTo>
                  <a:lnTo>
                    <a:pt x="318020" y="43776"/>
                  </a:lnTo>
                  <a:lnTo>
                    <a:pt x="320497" y="31508"/>
                  </a:lnTo>
                  <a:close/>
                </a:path>
                <a:path w="578484" h="63500">
                  <a:moveTo>
                    <a:pt x="577964" y="31508"/>
                  </a:moveTo>
                  <a:lnTo>
                    <a:pt x="575487" y="19253"/>
                  </a:lnTo>
                  <a:lnTo>
                    <a:pt x="568744" y="9232"/>
                  </a:lnTo>
                  <a:lnTo>
                    <a:pt x="558723" y="2476"/>
                  </a:lnTo>
                  <a:lnTo>
                    <a:pt x="546455" y="0"/>
                  </a:lnTo>
                  <a:lnTo>
                    <a:pt x="538099" y="0"/>
                  </a:lnTo>
                  <a:lnTo>
                    <a:pt x="530085" y="3314"/>
                  </a:lnTo>
                  <a:lnTo>
                    <a:pt x="518261" y="15138"/>
                  </a:lnTo>
                  <a:lnTo>
                    <a:pt x="514946" y="23152"/>
                  </a:lnTo>
                  <a:lnTo>
                    <a:pt x="514946" y="31508"/>
                  </a:lnTo>
                  <a:lnTo>
                    <a:pt x="517423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44" y="53797"/>
                  </a:lnTo>
                  <a:lnTo>
                    <a:pt x="575487" y="43776"/>
                  </a:lnTo>
                  <a:lnTo>
                    <a:pt x="577964" y="31508"/>
                  </a:lnTo>
                  <a:close/>
                </a:path>
              </a:pathLst>
            </a:custGeom>
            <a:solidFill>
              <a:srgbClr val="61708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7268627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19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4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8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41030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83562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6094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6862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20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3385873"/>
            <a:ext cx="561340" cy="1394460"/>
          </a:xfrm>
          <a:custGeom>
            <a:avLst/>
            <a:gdLst/>
            <a:ahLst/>
            <a:cxnLst/>
            <a:rect l="l" t="t" r="r" b="b"/>
            <a:pathLst>
              <a:path w="561340" h="1394460">
                <a:moveTo>
                  <a:pt x="0" y="1394302"/>
                </a:moveTo>
                <a:lnTo>
                  <a:pt x="0" y="0"/>
                </a:lnTo>
                <a:lnTo>
                  <a:pt x="37340" y="8945"/>
                </a:lnTo>
                <a:lnTo>
                  <a:pt x="82032" y="22842"/>
                </a:lnTo>
                <a:lnTo>
                  <a:pt x="125414" y="39537"/>
                </a:lnTo>
                <a:lnTo>
                  <a:pt x="167382" y="58922"/>
                </a:lnTo>
                <a:lnTo>
                  <a:pt x="207828" y="80892"/>
                </a:lnTo>
                <a:lnTo>
                  <a:pt x="246647" y="105339"/>
                </a:lnTo>
                <a:lnTo>
                  <a:pt x="283731" y="132159"/>
                </a:lnTo>
                <a:lnTo>
                  <a:pt x="318975" y="161244"/>
                </a:lnTo>
                <a:lnTo>
                  <a:pt x="352272" y="192488"/>
                </a:lnTo>
                <a:lnTo>
                  <a:pt x="383517" y="225786"/>
                </a:lnTo>
                <a:lnTo>
                  <a:pt x="412602" y="261030"/>
                </a:lnTo>
                <a:lnTo>
                  <a:pt x="439421" y="298114"/>
                </a:lnTo>
                <a:lnTo>
                  <a:pt x="463869" y="336933"/>
                </a:lnTo>
                <a:lnTo>
                  <a:pt x="485839" y="377379"/>
                </a:lnTo>
                <a:lnTo>
                  <a:pt x="505224" y="419346"/>
                </a:lnTo>
                <a:lnTo>
                  <a:pt x="521919" y="462729"/>
                </a:lnTo>
                <a:lnTo>
                  <a:pt x="535816" y="507421"/>
                </a:lnTo>
                <a:lnTo>
                  <a:pt x="546810" y="553315"/>
                </a:lnTo>
                <a:lnTo>
                  <a:pt x="554795" y="600306"/>
                </a:lnTo>
                <a:lnTo>
                  <a:pt x="559664" y="648286"/>
                </a:lnTo>
                <a:lnTo>
                  <a:pt x="561310" y="697151"/>
                </a:lnTo>
                <a:lnTo>
                  <a:pt x="559664" y="746015"/>
                </a:lnTo>
                <a:lnTo>
                  <a:pt x="554795" y="793995"/>
                </a:lnTo>
                <a:lnTo>
                  <a:pt x="546810" y="840986"/>
                </a:lnTo>
                <a:lnTo>
                  <a:pt x="535816" y="886880"/>
                </a:lnTo>
                <a:lnTo>
                  <a:pt x="521919" y="931572"/>
                </a:lnTo>
                <a:lnTo>
                  <a:pt x="505224" y="974955"/>
                </a:lnTo>
                <a:lnTo>
                  <a:pt x="485839" y="1016922"/>
                </a:lnTo>
                <a:lnTo>
                  <a:pt x="463869" y="1057369"/>
                </a:lnTo>
                <a:lnTo>
                  <a:pt x="439421" y="1096187"/>
                </a:lnTo>
                <a:lnTo>
                  <a:pt x="412602" y="1133271"/>
                </a:lnTo>
                <a:lnTo>
                  <a:pt x="383517" y="1168515"/>
                </a:lnTo>
                <a:lnTo>
                  <a:pt x="352272" y="1201813"/>
                </a:lnTo>
                <a:lnTo>
                  <a:pt x="318975" y="1233057"/>
                </a:lnTo>
                <a:lnTo>
                  <a:pt x="283731" y="1262142"/>
                </a:lnTo>
                <a:lnTo>
                  <a:pt x="246647" y="1288962"/>
                </a:lnTo>
                <a:lnTo>
                  <a:pt x="207828" y="1313410"/>
                </a:lnTo>
                <a:lnTo>
                  <a:pt x="167382" y="1335379"/>
                </a:lnTo>
                <a:lnTo>
                  <a:pt x="125414" y="1354764"/>
                </a:lnTo>
                <a:lnTo>
                  <a:pt x="82032" y="1371459"/>
                </a:lnTo>
                <a:lnTo>
                  <a:pt x="37340" y="1385356"/>
                </a:lnTo>
                <a:lnTo>
                  <a:pt x="0" y="1394302"/>
                </a:lnTo>
                <a:close/>
              </a:path>
            </a:pathLst>
          </a:custGeom>
          <a:solidFill>
            <a:srgbClr val="39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44975" y="510921"/>
            <a:ext cx="35985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Averag</a:t>
            </a:r>
            <a:r>
              <a:rPr spc="-195" dirty="0"/>
              <a:t>e</a:t>
            </a:r>
            <a:r>
              <a:rPr spc="-245" dirty="0"/>
              <a:t> </a:t>
            </a:r>
            <a:r>
              <a:rPr spc="-215" dirty="0">
                <a:solidFill>
                  <a:srgbClr val="394C68"/>
                </a:solidFill>
              </a:rPr>
              <a:t>Dail</a:t>
            </a:r>
            <a:r>
              <a:rPr spc="-240" dirty="0">
                <a:solidFill>
                  <a:srgbClr val="394C68"/>
                </a:solidFill>
              </a:rPr>
              <a:t>y</a:t>
            </a:r>
            <a:r>
              <a:rPr spc="-260" dirty="0">
                <a:solidFill>
                  <a:srgbClr val="394C68"/>
                </a:solidFill>
              </a:rPr>
              <a:t> </a:t>
            </a:r>
            <a:r>
              <a:rPr spc="-290" dirty="0">
                <a:solidFill>
                  <a:srgbClr val="394C68"/>
                </a:solidFill>
              </a:rPr>
              <a:t>Rate</a:t>
            </a:r>
            <a:endParaRPr spc="-290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3443" y="1128223"/>
            <a:ext cx="696849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122555" indent="-336550">
              <a:lnSpc>
                <a:spcPct val="116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 Hotels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 generating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more revenues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than 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Resort Hotels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because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 </a:t>
            </a:r>
            <a:r>
              <a:rPr sz="1400" b="1" spc="-37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has 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highest</a:t>
            </a:r>
            <a:r>
              <a:rPr sz="1400" b="1" spc="-6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More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the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more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will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 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revenue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5080" indent="-336550">
              <a:lnSpc>
                <a:spcPct val="116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From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line chart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we have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found that as the</a:t>
            </a:r>
            <a:r>
              <a:rPr sz="1400" spc="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total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stay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increases 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also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getting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So,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directly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proportional</a:t>
            </a:r>
            <a:r>
              <a:rPr sz="1400" b="1" spc="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total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stay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5050" y="2381899"/>
            <a:ext cx="3215028" cy="267221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39325" y="2381899"/>
            <a:ext cx="4562624" cy="24847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" y="0"/>
            <a:ext cx="462280" cy="5143500"/>
            <a:chOff x="10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" y="0"/>
              <a:ext cx="462225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" y="3695600"/>
              <a:ext cx="462225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7200" y="0"/>
            <a:ext cx="1626799" cy="741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110751" y="4681375"/>
            <a:ext cx="1033780" cy="462280"/>
            <a:chOff x="8110751" y="4681375"/>
            <a:chExt cx="1033780" cy="462280"/>
          </a:xfrm>
        </p:grpSpPr>
        <p:sp>
          <p:nvSpPr>
            <p:cNvPr id="7" name="object 7"/>
            <p:cNvSpPr/>
            <p:nvPr/>
          </p:nvSpPr>
          <p:spPr>
            <a:xfrm>
              <a:off x="8110751" y="4681375"/>
              <a:ext cx="1033780" cy="462280"/>
            </a:xfrm>
            <a:custGeom>
              <a:avLst/>
              <a:gdLst/>
              <a:ahLst/>
              <a:cxnLst/>
              <a:rect l="l" t="t" r="r" b="b"/>
              <a:pathLst>
                <a:path w="1033779" h="462279">
                  <a:moveTo>
                    <a:pt x="1033248" y="462124"/>
                  </a:moveTo>
                  <a:lnTo>
                    <a:pt x="0" y="462124"/>
                  </a:lnTo>
                  <a:lnTo>
                    <a:pt x="9017" y="435070"/>
                  </a:lnTo>
                  <a:lnTo>
                    <a:pt x="27180" y="391221"/>
                  </a:lnTo>
                  <a:lnTo>
                    <a:pt x="48418" y="348745"/>
                  </a:lnTo>
                  <a:lnTo>
                    <a:pt x="72663" y="307811"/>
                  </a:lnTo>
                  <a:lnTo>
                    <a:pt x="99843" y="268587"/>
                  </a:lnTo>
                  <a:lnTo>
                    <a:pt x="129888" y="231242"/>
                  </a:lnTo>
                  <a:lnTo>
                    <a:pt x="162730" y="195945"/>
                  </a:lnTo>
                  <a:lnTo>
                    <a:pt x="198028" y="163103"/>
                  </a:lnTo>
                  <a:lnTo>
                    <a:pt x="235372" y="133057"/>
                  </a:lnTo>
                  <a:lnTo>
                    <a:pt x="274596" y="105877"/>
                  </a:lnTo>
                  <a:lnTo>
                    <a:pt x="315531" y="81633"/>
                  </a:lnTo>
                  <a:lnTo>
                    <a:pt x="358007" y="60394"/>
                  </a:lnTo>
                  <a:lnTo>
                    <a:pt x="401855" y="42232"/>
                  </a:lnTo>
                  <a:lnTo>
                    <a:pt x="446908" y="27214"/>
                  </a:lnTo>
                  <a:lnTo>
                    <a:pt x="492996" y="15413"/>
                  </a:lnTo>
                  <a:lnTo>
                    <a:pt x="539951" y="6896"/>
                  </a:lnTo>
                  <a:lnTo>
                    <a:pt x="587604" y="1735"/>
                  </a:lnTo>
                  <a:lnTo>
                    <a:pt x="635785" y="0"/>
                  </a:lnTo>
                  <a:lnTo>
                    <a:pt x="683563" y="1679"/>
                  </a:lnTo>
                  <a:lnTo>
                    <a:pt x="730433" y="6643"/>
                  </a:lnTo>
                  <a:lnTo>
                    <a:pt x="776284" y="14778"/>
                  </a:lnTo>
                  <a:lnTo>
                    <a:pt x="821001" y="25970"/>
                  </a:lnTo>
                  <a:lnTo>
                    <a:pt x="864473" y="40106"/>
                  </a:lnTo>
                  <a:lnTo>
                    <a:pt x="906585" y="57074"/>
                  </a:lnTo>
                  <a:lnTo>
                    <a:pt x="947224" y="76760"/>
                  </a:lnTo>
                  <a:lnTo>
                    <a:pt x="986277" y="99050"/>
                  </a:lnTo>
                  <a:lnTo>
                    <a:pt x="1023631" y="123832"/>
                  </a:lnTo>
                  <a:lnTo>
                    <a:pt x="1033248" y="131181"/>
                  </a:lnTo>
                  <a:lnTo>
                    <a:pt x="1033248" y="462124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146085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4" h="63500">
                  <a:moveTo>
                    <a:pt x="63030" y="31508"/>
                  </a:moveTo>
                  <a:lnTo>
                    <a:pt x="60553" y="19253"/>
                  </a:lnTo>
                  <a:lnTo>
                    <a:pt x="53797" y="9232"/>
                  </a:lnTo>
                  <a:lnTo>
                    <a:pt x="43789" y="2476"/>
                  </a:lnTo>
                  <a:lnTo>
                    <a:pt x="31521" y="0"/>
                  </a:lnTo>
                  <a:lnTo>
                    <a:pt x="23164" y="0"/>
                  </a:lnTo>
                  <a:lnTo>
                    <a:pt x="15138" y="3314"/>
                  </a:lnTo>
                  <a:lnTo>
                    <a:pt x="3327" y="15138"/>
                  </a:lnTo>
                  <a:lnTo>
                    <a:pt x="0" y="23152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797" y="53797"/>
                  </a:lnTo>
                  <a:lnTo>
                    <a:pt x="60553" y="43776"/>
                  </a:lnTo>
                  <a:lnTo>
                    <a:pt x="63030" y="31508"/>
                  </a:lnTo>
                  <a:close/>
                </a:path>
                <a:path w="578484" h="63500">
                  <a:moveTo>
                    <a:pt x="320497" y="31508"/>
                  </a:moveTo>
                  <a:lnTo>
                    <a:pt x="318020" y="19253"/>
                  </a:lnTo>
                  <a:lnTo>
                    <a:pt x="311264" y="9232"/>
                  </a:lnTo>
                  <a:lnTo>
                    <a:pt x="301256" y="2476"/>
                  </a:lnTo>
                  <a:lnTo>
                    <a:pt x="288988" y="0"/>
                  </a:lnTo>
                  <a:lnTo>
                    <a:pt x="280631" y="0"/>
                  </a:lnTo>
                  <a:lnTo>
                    <a:pt x="272618" y="3314"/>
                  </a:lnTo>
                  <a:lnTo>
                    <a:pt x="260794" y="15138"/>
                  </a:lnTo>
                  <a:lnTo>
                    <a:pt x="257467" y="23152"/>
                  </a:lnTo>
                  <a:lnTo>
                    <a:pt x="257467" y="31508"/>
                  </a:lnTo>
                  <a:lnTo>
                    <a:pt x="259943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64" y="53797"/>
                  </a:lnTo>
                  <a:lnTo>
                    <a:pt x="318020" y="43776"/>
                  </a:lnTo>
                  <a:lnTo>
                    <a:pt x="320497" y="31508"/>
                  </a:lnTo>
                  <a:close/>
                </a:path>
                <a:path w="578484" h="63500">
                  <a:moveTo>
                    <a:pt x="577964" y="31508"/>
                  </a:moveTo>
                  <a:lnTo>
                    <a:pt x="575487" y="19253"/>
                  </a:lnTo>
                  <a:lnTo>
                    <a:pt x="568731" y="9232"/>
                  </a:lnTo>
                  <a:lnTo>
                    <a:pt x="558723" y="2476"/>
                  </a:lnTo>
                  <a:lnTo>
                    <a:pt x="546455" y="0"/>
                  </a:lnTo>
                  <a:lnTo>
                    <a:pt x="538099" y="0"/>
                  </a:lnTo>
                  <a:lnTo>
                    <a:pt x="530085" y="3314"/>
                  </a:lnTo>
                  <a:lnTo>
                    <a:pt x="518261" y="15138"/>
                  </a:lnTo>
                  <a:lnTo>
                    <a:pt x="514934" y="23152"/>
                  </a:lnTo>
                  <a:lnTo>
                    <a:pt x="514934" y="31508"/>
                  </a:lnTo>
                  <a:lnTo>
                    <a:pt x="517410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31" y="53797"/>
                  </a:lnTo>
                  <a:lnTo>
                    <a:pt x="575487" y="43776"/>
                  </a:lnTo>
                  <a:lnTo>
                    <a:pt x="577964" y="31508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7888627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19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4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61030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03562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46094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8862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20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2593703"/>
            <a:ext cx="666115" cy="1424305"/>
          </a:xfrm>
          <a:custGeom>
            <a:avLst/>
            <a:gdLst/>
            <a:ahLst/>
            <a:cxnLst/>
            <a:rect l="l" t="t" r="r" b="b"/>
            <a:pathLst>
              <a:path w="666115" h="1424304">
                <a:moveTo>
                  <a:pt x="0" y="1424192"/>
                </a:moveTo>
                <a:lnTo>
                  <a:pt x="0" y="0"/>
                </a:lnTo>
                <a:lnTo>
                  <a:pt x="1275" y="42"/>
                </a:lnTo>
                <a:lnTo>
                  <a:pt x="49255" y="4911"/>
                </a:lnTo>
                <a:lnTo>
                  <a:pt x="96246" y="12896"/>
                </a:lnTo>
                <a:lnTo>
                  <a:pt x="142140" y="23890"/>
                </a:lnTo>
                <a:lnTo>
                  <a:pt x="186832" y="37788"/>
                </a:lnTo>
                <a:lnTo>
                  <a:pt x="230214" y="54482"/>
                </a:lnTo>
                <a:lnTo>
                  <a:pt x="272182" y="73867"/>
                </a:lnTo>
                <a:lnTo>
                  <a:pt x="312628" y="95837"/>
                </a:lnTo>
                <a:lnTo>
                  <a:pt x="351447" y="120285"/>
                </a:lnTo>
                <a:lnTo>
                  <a:pt x="388531" y="147104"/>
                </a:lnTo>
                <a:lnTo>
                  <a:pt x="423775" y="176189"/>
                </a:lnTo>
                <a:lnTo>
                  <a:pt x="457072" y="207434"/>
                </a:lnTo>
                <a:lnTo>
                  <a:pt x="488317" y="240731"/>
                </a:lnTo>
                <a:lnTo>
                  <a:pt x="517402" y="275975"/>
                </a:lnTo>
                <a:lnTo>
                  <a:pt x="544221" y="313059"/>
                </a:lnTo>
                <a:lnTo>
                  <a:pt x="568669" y="351878"/>
                </a:lnTo>
                <a:lnTo>
                  <a:pt x="590639" y="392324"/>
                </a:lnTo>
                <a:lnTo>
                  <a:pt x="610024" y="434292"/>
                </a:lnTo>
                <a:lnTo>
                  <a:pt x="626719" y="477675"/>
                </a:lnTo>
                <a:lnTo>
                  <a:pt x="640616" y="522366"/>
                </a:lnTo>
                <a:lnTo>
                  <a:pt x="651610" y="568260"/>
                </a:lnTo>
                <a:lnTo>
                  <a:pt x="659595" y="615251"/>
                </a:lnTo>
                <a:lnTo>
                  <a:pt x="664464" y="663232"/>
                </a:lnTo>
                <a:lnTo>
                  <a:pt x="666110" y="712096"/>
                </a:lnTo>
                <a:lnTo>
                  <a:pt x="664464" y="760960"/>
                </a:lnTo>
                <a:lnTo>
                  <a:pt x="659595" y="808941"/>
                </a:lnTo>
                <a:lnTo>
                  <a:pt x="651610" y="855931"/>
                </a:lnTo>
                <a:lnTo>
                  <a:pt x="640616" y="901826"/>
                </a:lnTo>
                <a:lnTo>
                  <a:pt x="626719" y="946517"/>
                </a:lnTo>
                <a:lnTo>
                  <a:pt x="610024" y="989900"/>
                </a:lnTo>
                <a:lnTo>
                  <a:pt x="590639" y="1031868"/>
                </a:lnTo>
                <a:lnTo>
                  <a:pt x="568669" y="1072314"/>
                </a:lnTo>
                <a:lnTo>
                  <a:pt x="544221" y="1111132"/>
                </a:lnTo>
                <a:lnTo>
                  <a:pt x="517402" y="1148217"/>
                </a:lnTo>
                <a:lnTo>
                  <a:pt x="488317" y="1183461"/>
                </a:lnTo>
                <a:lnTo>
                  <a:pt x="457072" y="1216758"/>
                </a:lnTo>
                <a:lnTo>
                  <a:pt x="423775" y="1248002"/>
                </a:lnTo>
                <a:lnTo>
                  <a:pt x="388531" y="1277088"/>
                </a:lnTo>
                <a:lnTo>
                  <a:pt x="351447" y="1303907"/>
                </a:lnTo>
                <a:lnTo>
                  <a:pt x="312628" y="1328355"/>
                </a:lnTo>
                <a:lnTo>
                  <a:pt x="272182" y="1350325"/>
                </a:lnTo>
                <a:lnTo>
                  <a:pt x="230214" y="1369710"/>
                </a:lnTo>
                <a:lnTo>
                  <a:pt x="186832" y="1386404"/>
                </a:lnTo>
                <a:lnTo>
                  <a:pt x="142140" y="1400302"/>
                </a:lnTo>
                <a:lnTo>
                  <a:pt x="96246" y="1411296"/>
                </a:lnTo>
                <a:lnTo>
                  <a:pt x="49255" y="1419281"/>
                </a:lnTo>
                <a:lnTo>
                  <a:pt x="1275" y="1424149"/>
                </a:lnTo>
                <a:lnTo>
                  <a:pt x="0" y="1424192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48125" y="434721"/>
            <a:ext cx="359854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Averag</a:t>
            </a:r>
            <a:r>
              <a:rPr spc="-195" dirty="0"/>
              <a:t>e</a:t>
            </a:r>
            <a:r>
              <a:rPr spc="-245" dirty="0"/>
              <a:t> </a:t>
            </a:r>
            <a:r>
              <a:rPr spc="-215" dirty="0">
                <a:solidFill>
                  <a:srgbClr val="394C68"/>
                </a:solidFill>
              </a:rPr>
              <a:t>Dail</a:t>
            </a:r>
            <a:r>
              <a:rPr spc="-240" dirty="0">
                <a:solidFill>
                  <a:srgbClr val="394C68"/>
                </a:solidFill>
              </a:rPr>
              <a:t>y</a:t>
            </a:r>
            <a:r>
              <a:rPr spc="-260" dirty="0">
                <a:solidFill>
                  <a:srgbClr val="394C68"/>
                </a:solidFill>
              </a:rPr>
              <a:t> </a:t>
            </a:r>
            <a:r>
              <a:rPr spc="-290" dirty="0">
                <a:solidFill>
                  <a:srgbClr val="394C68"/>
                </a:solidFill>
              </a:rPr>
              <a:t>Rate</a:t>
            </a:r>
            <a:endParaRPr spc="-290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2225" y="1083607"/>
            <a:ext cx="7199630" cy="12592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spcBef>
                <a:spcPts val="910"/>
              </a:spcBef>
              <a:buFont typeface="MS PGothic" panose="020B0600070205080204" charset="-128"/>
              <a:buChar char="➢"/>
              <a:tabLst>
                <a:tab pos="545465" algn="l"/>
                <a:tab pos="546100" algn="l"/>
              </a:tabLst>
            </a:pPr>
            <a:r>
              <a:rPr sz="2400" spc="-27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AD</a:t>
            </a:r>
            <a:r>
              <a:rPr sz="2400" spc="-26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acroS</a:t>
            </a:r>
            <a:r>
              <a:rPr sz="2400" spc="-6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2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monthS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713740" marR="5080" lvl="1" indent="-336550">
              <a:lnSpc>
                <a:spcPct val="115000"/>
              </a:lnSpc>
              <a:spcBef>
                <a:spcPts val="225"/>
              </a:spcBef>
              <a:buFont typeface="Microsoft Sans Serif" panose="020B0604020202020204"/>
              <a:buChar char="●"/>
              <a:tabLst>
                <a:tab pos="713740" algn="l"/>
                <a:tab pos="714375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Fo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r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Resor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Hotel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,</a:t>
            </a:r>
            <a:r>
              <a:rPr sz="1400" spc="-8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AD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R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i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hig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h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i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n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th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e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months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o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f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June,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Jul</a:t>
            </a:r>
            <a:r>
              <a:rPr sz="1400" spc="-105" dirty="0">
                <a:solidFill>
                  <a:srgbClr val="394C68"/>
                </a:solidFill>
                <a:latin typeface="Arial MT"/>
                <a:cs typeface="Arial MT"/>
              </a:rPr>
              <a:t>y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,</a:t>
            </a:r>
            <a:r>
              <a:rPr sz="1400" spc="-8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Augus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a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compared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to 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City Hotels. 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reason may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 that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customers/people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want to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spent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their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summer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vacation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Resort Hotels.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5438" y="2504600"/>
            <a:ext cx="5533123" cy="25821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57200" cy="5143500"/>
            <a:chOff x="0" y="0"/>
            <a:chExt cx="45720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456949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95600"/>
              <a:ext cx="456949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35163" y="3615136"/>
            <a:ext cx="708836" cy="15283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6750" y="0"/>
            <a:ext cx="1747248" cy="86812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42647" y="4687949"/>
            <a:ext cx="1370330" cy="455930"/>
            <a:chOff x="242647" y="4687949"/>
            <a:chExt cx="1370330" cy="455930"/>
          </a:xfrm>
        </p:grpSpPr>
        <p:sp>
          <p:nvSpPr>
            <p:cNvPr id="8" name="object 8"/>
            <p:cNvSpPr/>
            <p:nvPr/>
          </p:nvSpPr>
          <p:spPr>
            <a:xfrm>
              <a:off x="242647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7563" y="435895"/>
                  </a:lnTo>
                  <a:lnTo>
                    <a:pt x="26948" y="393928"/>
                  </a:lnTo>
                  <a:lnTo>
                    <a:pt x="48918" y="353481"/>
                  </a:lnTo>
                  <a:lnTo>
                    <a:pt x="73365" y="314663"/>
                  </a:lnTo>
                  <a:lnTo>
                    <a:pt x="100185" y="277579"/>
                  </a:lnTo>
                  <a:lnTo>
                    <a:pt x="129270" y="242335"/>
                  </a:lnTo>
                  <a:lnTo>
                    <a:pt x="160515" y="209037"/>
                  </a:lnTo>
                  <a:lnTo>
                    <a:pt x="193812" y="177793"/>
                  </a:lnTo>
                  <a:lnTo>
                    <a:pt x="229056" y="148708"/>
                  </a:lnTo>
                  <a:lnTo>
                    <a:pt x="266140" y="121888"/>
                  </a:lnTo>
                  <a:lnTo>
                    <a:pt x="304959" y="97440"/>
                  </a:lnTo>
                  <a:lnTo>
                    <a:pt x="345405" y="75471"/>
                  </a:lnTo>
                  <a:lnTo>
                    <a:pt x="387372" y="56086"/>
                  </a:lnTo>
                  <a:lnTo>
                    <a:pt x="430755" y="39391"/>
                  </a:lnTo>
                  <a:lnTo>
                    <a:pt x="475447" y="25494"/>
                  </a:lnTo>
                  <a:lnTo>
                    <a:pt x="521341" y="14499"/>
                  </a:lnTo>
                  <a:lnTo>
                    <a:pt x="568332" y="6515"/>
                  </a:lnTo>
                  <a:lnTo>
                    <a:pt x="616312" y="1646"/>
                  </a:lnTo>
                  <a:lnTo>
                    <a:pt x="665177" y="0"/>
                  </a:lnTo>
                  <a:lnTo>
                    <a:pt x="716578" y="1851"/>
                  </a:lnTo>
                  <a:lnTo>
                    <a:pt x="767414" y="7357"/>
                  </a:lnTo>
                  <a:lnTo>
                    <a:pt x="817506" y="16443"/>
                  </a:lnTo>
                  <a:lnTo>
                    <a:pt x="866674" y="29033"/>
                  </a:lnTo>
                  <a:lnTo>
                    <a:pt x="914737" y="45053"/>
                  </a:lnTo>
                  <a:lnTo>
                    <a:pt x="961515" y="64430"/>
                  </a:lnTo>
                  <a:lnTo>
                    <a:pt x="1006829" y="87087"/>
                  </a:lnTo>
                  <a:lnTo>
                    <a:pt x="1050499" y="112951"/>
                  </a:lnTo>
                  <a:lnTo>
                    <a:pt x="1092343" y="141947"/>
                  </a:lnTo>
                  <a:lnTo>
                    <a:pt x="1132183" y="174001"/>
                  </a:lnTo>
                  <a:lnTo>
                    <a:pt x="1169839" y="209037"/>
                  </a:lnTo>
                  <a:lnTo>
                    <a:pt x="1204875" y="246693"/>
                  </a:lnTo>
                  <a:lnTo>
                    <a:pt x="1236929" y="286533"/>
                  </a:lnTo>
                  <a:lnTo>
                    <a:pt x="1265925" y="328378"/>
                  </a:lnTo>
                  <a:lnTo>
                    <a:pt x="1291789" y="372047"/>
                  </a:lnTo>
                  <a:lnTo>
                    <a:pt x="1314447" y="417361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4669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5" h="63500">
                  <a:moveTo>
                    <a:pt x="63030" y="23152"/>
                  </a:moveTo>
                  <a:lnTo>
                    <a:pt x="59715" y="15138"/>
                  </a:lnTo>
                  <a:lnTo>
                    <a:pt x="47891" y="3314"/>
                  </a:lnTo>
                  <a:lnTo>
                    <a:pt x="39878" y="0"/>
                  </a:lnTo>
                  <a:lnTo>
                    <a:pt x="31521" y="0"/>
                  </a:lnTo>
                  <a:lnTo>
                    <a:pt x="19253" y="2476"/>
                  </a:lnTo>
                  <a:lnTo>
                    <a:pt x="9232" y="9232"/>
                  </a:lnTo>
                  <a:lnTo>
                    <a:pt x="2476" y="19253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76" y="60553"/>
                  </a:lnTo>
                  <a:lnTo>
                    <a:pt x="53797" y="53797"/>
                  </a:lnTo>
                  <a:lnTo>
                    <a:pt x="60553" y="43776"/>
                  </a:lnTo>
                  <a:lnTo>
                    <a:pt x="63030" y="31508"/>
                  </a:lnTo>
                  <a:lnTo>
                    <a:pt x="63030" y="23152"/>
                  </a:lnTo>
                  <a:close/>
                </a:path>
                <a:path w="578485" h="63500">
                  <a:moveTo>
                    <a:pt x="320497" y="23152"/>
                  </a:moveTo>
                  <a:lnTo>
                    <a:pt x="317182" y="15138"/>
                  </a:lnTo>
                  <a:lnTo>
                    <a:pt x="305358" y="3314"/>
                  </a:lnTo>
                  <a:lnTo>
                    <a:pt x="297345" y="0"/>
                  </a:lnTo>
                  <a:lnTo>
                    <a:pt x="288988" y="0"/>
                  </a:lnTo>
                  <a:lnTo>
                    <a:pt x="276720" y="2476"/>
                  </a:lnTo>
                  <a:lnTo>
                    <a:pt x="266700" y="9232"/>
                  </a:lnTo>
                  <a:lnTo>
                    <a:pt x="259943" y="19253"/>
                  </a:lnTo>
                  <a:lnTo>
                    <a:pt x="257467" y="31508"/>
                  </a:lnTo>
                  <a:lnTo>
                    <a:pt x="259943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44" y="60553"/>
                  </a:lnTo>
                  <a:lnTo>
                    <a:pt x="311264" y="53797"/>
                  </a:lnTo>
                  <a:lnTo>
                    <a:pt x="318020" y="43776"/>
                  </a:lnTo>
                  <a:lnTo>
                    <a:pt x="320497" y="31508"/>
                  </a:lnTo>
                  <a:lnTo>
                    <a:pt x="320497" y="23152"/>
                  </a:lnTo>
                  <a:close/>
                </a:path>
                <a:path w="578485" h="63500">
                  <a:moveTo>
                    <a:pt x="577964" y="23152"/>
                  </a:moveTo>
                  <a:lnTo>
                    <a:pt x="574649" y="15138"/>
                  </a:lnTo>
                  <a:lnTo>
                    <a:pt x="562825" y="3314"/>
                  </a:lnTo>
                  <a:lnTo>
                    <a:pt x="554812" y="0"/>
                  </a:lnTo>
                  <a:lnTo>
                    <a:pt x="546455" y="0"/>
                  </a:lnTo>
                  <a:lnTo>
                    <a:pt x="534187" y="2476"/>
                  </a:lnTo>
                  <a:lnTo>
                    <a:pt x="524167" y="9232"/>
                  </a:lnTo>
                  <a:lnTo>
                    <a:pt x="517410" y="19253"/>
                  </a:lnTo>
                  <a:lnTo>
                    <a:pt x="514934" y="31508"/>
                  </a:lnTo>
                  <a:lnTo>
                    <a:pt x="517410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31" y="53797"/>
                  </a:lnTo>
                  <a:lnTo>
                    <a:pt x="575487" y="43776"/>
                  </a:lnTo>
                  <a:lnTo>
                    <a:pt x="577964" y="31508"/>
                  </a:lnTo>
                  <a:lnTo>
                    <a:pt x="577964" y="23152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807080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19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4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4676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2144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49612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07080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46473" y="1559657"/>
            <a:ext cx="1771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InSight</a:t>
            </a:r>
            <a:r>
              <a:rPr sz="2400" spc="-9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4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found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6418" y="2044798"/>
            <a:ext cx="3670300" cy="225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6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pie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chart show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percentage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repeated guests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or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not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(where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not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repeated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guest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</a:t>
            </a: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4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</a:t>
            </a: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repeated</a:t>
            </a:r>
            <a:r>
              <a:rPr sz="14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guest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348615" marR="193675" indent="-336550">
              <a:lnSpc>
                <a:spcPct val="116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Repeated guests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very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few which is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only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3.9%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while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96.1%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guests are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not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returning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same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hotel.</a:t>
            </a:r>
            <a:endParaRPr sz="1400">
              <a:latin typeface="Arial MT"/>
              <a:cs typeface="Arial MT"/>
            </a:endParaRPr>
          </a:p>
          <a:p>
            <a:pPr marL="348615" marR="281940" indent="-336550">
              <a:lnSpc>
                <a:spcPct val="116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guests management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should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take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feedbacks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from guests and try to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improve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services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31175" y="510921"/>
            <a:ext cx="66033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Repeate</a:t>
            </a:r>
            <a:r>
              <a:rPr spc="-265" dirty="0"/>
              <a:t>d</a:t>
            </a:r>
            <a:r>
              <a:rPr spc="-260" dirty="0"/>
              <a:t> </a:t>
            </a:r>
            <a:r>
              <a:rPr spc="-270" dirty="0"/>
              <a:t>V</a:t>
            </a:r>
            <a:r>
              <a:rPr spc="-215" dirty="0"/>
              <a:t>S</a:t>
            </a:r>
            <a:r>
              <a:rPr spc="-225" dirty="0"/>
              <a:t> </a:t>
            </a:r>
            <a:r>
              <a:rPr spc="-260" dirty="0">
                <a:solidFill>
                  <a:srgbClr val="394C68"/>
                </a:solidFill>
              </a:rPr>
              <a:t>Non-Repeate</a:t>
            </a:r>
            <a:r>
              <a:rPr spc="-275" dirty="0">
                <a:solidFill>
                  <a:srgbClr val="394C68"/>
                </a:solidFill>
              </a:rPr>
              <a:t>d</a:t>
            </a:r>
            <a:r>
              <a:rPr spc="-260" dirty="0">
                <a:solidFill>
                  <a:srgbClr val="394C68"/>
                </a:solidFill>
              </a:rPr>
              <a:t> </a:t>
            </a:r>
            <a:r>
              <a:rPr spc="-260" dirty="0">
                <a:solidFill>
                  <a:srgbClr val="394C68"/>
                </a:solidFill>
              </a:rPr>
              <a:t>GueStS</a:t>
            </a:r>
            <a:endParaRPr spc="-260" dirty="0">
              <a:solidFill>
                <a:srgbClr val="394C68"/>
              </a:solidFill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02175" y="1426650"/>
            <a:ext cx="3541849" cy="35554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556224"/>
            <a:ext cx="9144000" cy="587375"/>
            <a:chOff x="0" y="4556224"/>
            <a:chExt cx="9144000" cy="5873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4556235"/>
              <a:ext cx="4900215" cy="5872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78465" y="4556224"/>
              <a:ext cx="4465473" cy="58727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03524" cy="24443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45675" y="2684693"/>
            <a:ext cx="1298274" cy="24588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6772" y="111897"/>
            <a:ext cx="63899" cy="63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88271" y="111897"/>
            <a:ext cx="63899" cy="63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49770" y="111897"/>
            <a:ext cx="63899" cy="638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6772" y="346517"/>
            <a:ext cx="63899" cy="638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88271" y="346517"/>
            <a:ext cx="63899" cy="638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9770" y="346517"/>
            <a:ext cx="63899" cy="638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74421" y="111897"/>
            <a:ext cx="63899" cy="638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2922" y="111897"/>
            <a:ext cx="63899" cy="638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5921" y="111897"/>
            <a:ext cx="63899" cy="638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12922" y="346517"/>
            <a:ext cx="63899" cy="638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35921" y="346517"/>
            <a:ext cx="63899" cy="638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74421" y="346517"/>
            <a:ext cx="63899" cy="638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462" y="4387681"/>
            <a:ext cx="63899" cy="638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462" y="4126182"/>
            <a:ext cx="63899" cy="638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462" y="3864683"/>
            <a:ext cx="63899" cy="638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1082" y="4387681"/>
            <a:ext cx="63899" cy="638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1082" y="4126182"/>
            <a:ext cx="63899" cy="638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1082" y="3864683"/>
            <a:ext cx="63899" cy="638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462" y="3340032"/>
            <a:ext cx="63899" cy="638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462" y="3601531"/>
            <a:ext cx="63899" cy="6389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462" y="3078533"/>
            <a:ext cx="63899" cy="6389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1082" y="3601531"/>
            <a:ext cx="63899" cy="638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1082" y="3340032"/>
            <a:ext cx="63899" cy="63899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71082" y="1410000"/>
            <a:ext cx="3561079" cy="3655695"/>
            <a:chOff x="671082" y="1410000"/>
            <a:chExt cx="3561079" cy="365569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082" y="3078533"/>
              <a:ext cx="63899" cy="638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000" y="1410000"/>
              <a:ext cx="3469649" cy="365538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519023" y="1614408"/>
            <a:ext cx="1771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InSight</a:t>
            </a:r>
            <a:r>
              <a:rPr sz="2400" spc="-9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4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found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238825" y="510921"/>
            <a:ext cx="65722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Requiremen</a:t>
            </a:r>
            <a:r>
              <a:rPr spc="-180" dirty="0"/>
              <a:t>t</a:t>
            </a:r>
            <a:r>
              <a:rPr spc="-260" dirty="0"/>
              <a:t> </a:t>
            </a:r>
            <a:r>
              <a:rPr spc="-300" dirty="0"/>
              <a:t>o</a:t>
            </a:r>
            <a:r>
              <a:rPr spc="-204" dirty="0"/>
              <a:t>f</a:t>
            </a:r>
            <a:r>
              <a:rPr spc="-210" dirty="0"/>
              <a:t> </a:t>
            </a:r>
            <a:r>
              <a:rPr spc="-300" dirty="0">
                <a:solidFill>
                  <a:srgbClr val="394C68"/>
                </a:solidFill>
              </a:rPr>
              <a:t>Ca</a:t>
            </a:r>
            <a:r>
              <a:rPr spc="-204" dirty="0">
                <a:solidFill>
                  <a:srgbClr val="394C68"/>
                </a:solidFill>
              </a:rPr>
              <a:t>r</a:t>
            </a:r>
            <a:r>
              <a:rPr spc="-260" dirty="0">
                <a:solidFill>
                  <a:srgbClr val="394C68"/>
                </a:solidFill>
              </a:rPr>
              <a:t> </a:t>
            </a:r>
            <a:r>
              <a:rPr spc="-155" dirty="0">
                <a:solidFill>
                  <a:srgbClr val="394C68"/>
                </a:solidFill>
              </a:rPr>
              <a:t>Parkin</a:t>
            </a:r>
            <a:r>
              <a:rPr spc="-160" dirty="0">
                <a:solidFill>
                  <a:srgbClr val="394C68"/>
                </a:solidFill>
              </a:rPr>
              <a:t>g</a:t>
            </a:r>
            <a:r>
              <a:rPr spc="-260" dirty="0">
                <a:solidFill>
                  <a:srgbClr val="394C68"/>
                </a:solidFill>
              </a:rPr>
              <a:t> </a:t>
            </a:r>
            <a:r>
              <a:rPr spc="-145" dirty="0">
                <a:solidFill>
                  <a:srgbClr val="394C68"/>
                </a:solidFill>
              </a:rPr>
              <a:t>Space</a:t>
            </a:r>
            <a:endParaRPr spc="-145" dirty="0">
              <a:solidFill>
                <a:srgbClr val="394C68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57417" y="2131459"/>
            <a:ext cx="3274695" cy="223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5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This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chart shows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that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91.6%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guests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did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not required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parking space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Only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8.3%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guests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required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parking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space.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 marR="104775" indent="-336550">
              <a:lnSpc>
                <a:spcPct val="115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demand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for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parking area is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less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It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can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said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that hotels need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work less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on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parking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spaces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as only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car parking space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was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required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by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8.3%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guests.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280" cy="5143500"/>
            <a:chOff x="0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462224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95600"/>
              <a:ext cx="462224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0524" y="4646449"/>
            <a:ext cx="1593475" cy="4970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9638" y="0"/>
            <a:ext cx="1964361" cy="10904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47922" y="4687949"/>
            <a:ext cx="1370330" cy="455930"/>
            <a:chOff x="247922" y="4687949"/>
            <a:chExt cx="1370330" cy="455930"/>
          </a:xfrm>
        </p:grpSpPr>
        <p:sp>
          <p:nvSpPr>
            <p:cNvPr id="8" name="object 8"/>
            <p:cNvSpPr/>
            <p:nvPr/>
          </p:nvSpPr>
          <p:spPr>
            <a:xfrm>
              <a:off x="24792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7563" y="435895"/>
                  </a:lnTo>
                  <a:lnTo>
                    <a:pt x="26948" y="393928"/>
                  </a:lnTo>
                  <a:lnTo>
                    <a:pt x="48918" y="353481"/>
                  </a:lnTo>
                  <a:lnTo>
                    <a:pt x="73365" y="314663"/>
                  </a:lnTo>
                  <a:lnTo>
                    <a:pt x="100185" y="277579"/>
                  </a:lnTo>
                  <a:lnTo>
                    <a:pt x="129270" y="242335"/>
                  </a:lnTo>
                  <a:lnTo>
                    <a:pt x="160515" y="209037"/>
                  </a:lnTo>
                  <a:lnTo>
                    <a:pt x="193812" y="177793"/>
                  </a:lnTo>
                  <a:lnTo>
                    <a:pt x="229056" y="148708"/>
                  </a:lnTo>
                  <a:lnTo>
                    <a:pt x="266140" y="121888"/>
                  </a:lnTo>
                  <a:lnTo>
                    <a:pt x="304959" y="97440"/>
                  </a:lnTo>
                  <a:lnTo>
                    <a:pt x="345405" y="75471"/>
                  </a:lnTo>
                  <a:lnTo>
                    <a:pt x="387372" y="56086"/>
                  </a:lnTo>
                  <a:lnTo>
                    <a:pt x="430755" y="39391"/>
                  </a:lnTo>
                  <a:lnTo>
                    <a:pt x="475447" y="25494"/>
                  </a:lnTo>
                  <a:lnTo>
                    <a:pt x="521341" y="14499"/>
                  </a:lnTo>
                  <a:lnTo>
                    <a:pt x="568332" y="6515"/>
                  </a:lnTo>
                  <a:lnTo>
                    <a:pt x="616312" y="1646"/>
                  </a:lnTo>
                  <a:lnTo>
                    <a:pt x="665177" y="0"/>
                  </a:lnTo>
                  <a:lnTo>
                    <a:pt x="716578" y="1851"/>
                  </a:lnTo>
                  <a:lnTo>
                    <a:pt x="767414" y="7357"/>
                  </a:lnTo>
                  <a:lnTo>
                    <a:pt x="817506" y="16443"/>
                  </a:lnTo>
                  <a:lnTo>
                    <a:pt x="866674" y="29033"/>
                  </a:lnTo>
                  <a:lnTo>
                    <a:pt x="914737" y="45053"/>
                  </a:lnTo>
                  <a:lnTo>
                    <a:pt x="961515" y="64430"/>
                  </a:lnTo>
                  <a:lnTo>
                    <a:pt x="1006829" y="87087"/>
                  </a:lnTo>
                  <a:lnTo>
                    <a:pt x="1050499" y="112951"/>
                  </a:lnTo>
                  <a:lnTo>
                    <a:pt x="1092343" y="141947"/>
                  </a:lnTo>
                  <a:lnTo>
                    <a:pt x="1132183" y="174001"/>
                  </a:lnTo>
                  <a:lnTo>
                    <a:pt x="1169839" y="209037"/>
                  </a:lnTo>
                  <a:lnTo>
                    <a:pt x="1204875" y="246693"/>
                  </a:lnTo>
                  <a:lnTo>
                    <a:pt x="1236929" y="286533"/>
                  </a:lnTo>
                  <a:lnTo>
                    <a:pt x="1265925" y="328378"/>
                  </a:lnTo>
                  <a:lnTo>
                    <a:pt x="1291789" y="372047"/>
                  </a:lnTo>
                  <a:lnTo>
                    <a:pt x="1314447" y="417361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939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5" h="63500">
                  <a:moveTo>
                    <a:pt x="63030" y="23152"/>
                  </a:moveTo>
                  <a:lnTo>
                    <a:pt x="59715" y="15138"/>
                  </a:lnTo>
                  <a:lnTo>
                    <a:pt x="47891" y="3314"/>
                  </a:lnTo>
                  <a:lnTo>
                    <a:pt x="39878" y="0"/>
                  </a:lnTo>
                  <a:lnTo>
                    <a:pt x="31521" y="0"/>
                  </a:lnTo>
                  <a:lnTo>
                    <a:pt x="19253" y="2476"/>
                  </a:lnTo>
                  <a:lnTo>
                    <a:pt x="9232" y="9232"/>
                  </a:lnTo>
                  <a:lnTo>
                    <a:pt x="2476" y="19253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809" y="53797"/>
                  </a:lnTo>
                  <a:lnTo>
                    <a:pt x="60553" y="43776"/>
                  </a:lnTo>
                  <a:lnTo>
                    <a:pt x="63030" y="31508"/>
                  </a:lnTo>
                  <a:lnTo>
                    <a:pt x="63030" y="23152"/>
                  </a:lnTo>
                  <a:close/>
                </a:path>
                <a:path w="578485" h="63500">
                  <a:moveTo>
                    <a:pt x="320497" y="23152"/>
                  </a:moveTo>
                  <a:lnTo>
                    <a:pt x="317182" y="15138"/>
                  </a:lnTo>
                  <a:lnTo>
                    <a:pt x="305358" y="3314"/>
                  </a:lnTo>
                  <a:lnTo>
                    <a:pt x="297345" y="0"/>
                  </a:lnTo>
                  <a:lnTo>
                    <a:pt x="288988" y="0"/>
                  </a:lnTo>
                  <a:lnTo>
                    <a:pt x="276720" y="2476"/>
                  </a:lnTo>
                  <a:lnTo>
                    <a:pt x="266700" y="9232"/>
                  </a:lnTo>
                  <a:lnTo>
                    <a:pt x="259956" y="19253"/>
                  </a:lnTo>
                  <a:lnTo>
                    <a:pt x="257479" y="31508"/>
                  </a:lnTo>
                  <a:lnTo>
                    <a:pt x="259956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77" y="53797"/>
                  </a:lnTo>
                  <a:lnTo>
                    <a:pt x="318020" y="43776"/>
                  </a:lnTo>
                  <a:lnTo>
                    <a:pt x="320497" y="31508"/>
                  </a:lnTo>
                  <a:lnTo>
                    <a:pt x="320497" y="23152"/>
                  </a:lnTo>
                  <a:close/>
                </a:path>
                <a:path w="578485" h="63500">
                  <a:moveTo>
                    <a:pt x="577964" y="23152"/>
                  </a:moveTo>
                  <a:lnTo>
                    <a:pt x="574649" y="15138"/>
                  </a:lnTo>
                  <a:lnTo>
                    <a:pt x="562825" y="3314"/>
                  </a:lnTo>
                  <a:lnTo>
                    <a:pt x="554812" y="0"/>
                  </a:lnTo>
                  <a:lnTo>
                    <a:pt x="546455" y="0"/>
                  </a:lnTo>
                  <a:lnTo>
                    <a:pt x="534187" y="2476"/>
                  </a:lnTo>
                  <a:lnTo>
                    <a:pt x="524167" y="9232"/>
                  </a:lnTo>
                  <a:lnTo>
                    <a:pt x="517423" y="19253"/>
                  </a:lnTo>
                  <a:lnTo>
                    <a:pt x="514946" y="31508"/>
                  </a:lnTo>
                  <a:lnTo>
                    <a:pt x="517423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44" y="53797"/>
                  </a:lnTo>
                  <a:lnTo>
                    <a:pt x="575487" y="43776"/>
                  </a:lnTo>
                  <a:lnTo>
                    <a:pt x="577964" y="31508"/>
                  </a:lnTo>
                  <a:lnTo>
                    <a:pt x="577964" y="23152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812355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19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4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9951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7419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5488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12355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533775" y="510921"/>
            <a:ext cx="39884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MoS</a:t>
            </a:r>
            <a:r>
              <a:rPr spc="-75" dirty="0"/>
              <a:t>t</a:t>
            </a:r>
            <a:r>
              <a:rPr spc="-260" dirty="0"/>
              <a:t> </a:t>
            </a:r>
            <a:r>
              <a:rPr spc="-225" dirty="0"/>
              <a:t>Preferre</a:t>
            </a:r>
            <a:r>
              <a:rPr spc="-265" dirty="0"/>
              <a:t>d</a:t>
            </a:r>
            <a:r>
              <a:rPr spc="-245" dirty="0"/>
              <a:t> </a:t>
            </a:r>
            <a:r>
              <a:rPr spc="-110" dirty="0">
                <a:solidFill>
                  <a:srgbClr val="394C68"/>
                </a:solidFill>
              </a:rPr>
              <a:t>Meal</a:t>
            </a:r>
            <a:endParaRPr spc="-110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5986" y="1703883"/>
            <a:ext cx="2840355" cy="1725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InSight</a:t>
            </a:r>
            <a:r>
              <a:rPr sz="2400" spc="-9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4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found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52070" marR="5080">
              <a:lnSpc>
                <a:spcPct val="115000"/>
              </a:lnSpc>
              <a:spcBef>
                <a:spcPts val="845"/>
              </a:spcBef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 preferred meal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type by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guests is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BB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(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Bed and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Breakfast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) while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HB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(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Half Board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)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SC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(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Self Catering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) are equally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preferred.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10700" y="1562400"/>
            <a:ext cx="4790117" cy="30091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81775" y="0"/>
            <a:ext cx="462280" cy="5143500"/>
            <a:chOff x="8681775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81775" y="0"/>
              <a:ext cx="462224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1775" y="3695600"/>
              <a:ext cx="462224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15136"/>
            <a:ext cx="703562" cy="15283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741974" cy="86812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26084" y="4687949"/>
            <a:ext cx="1370330" cy="455930"/>
            <a:chOff x="7526084" y="4687949"/>
            <a:chExt cx="1370330" cy="455930"/>
          </a:xfrm>
        </p:grpSpPr>
        <p:sp>
          <p:nvSpPr>
            <p:cNvPr id="8" name="object 8"/>
            <p:cNvSpPr/>
            <p:nvPr/>
          </p:nvSpPr>
          <p:spPr>
            <a:xfrm>
              <a:off x="756581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15818" y="417361"/>
                  </a:lnTo>
                  <a:lnTo>
                    <a:pt x="38475" y="372047"/>
                  </a:lnTo>
                  <a:lnTo>
                    <a:pt x="64339" y="328378"/>
                  </a:lnTo>
                  <a:lnTo>
                    <a:pt x="93335" y="286533"/>
                  </a:lnTo>
                  <a:lnTo>
                    <a:pt x="125389" y="246693"/>
                  </a:lnTo>
                  <a:lnTo>
                    <a:pt x="160425" y="209037"/>
                  </a:lnTo>
                  <a:lnTo>
                    <a:pt x="198081" y="174001"/>
                  </a:lnTo>
                  <a:lnTo>
                    <a:pt x="237921" y="141947"/>
                  </a:lnTo>
                  <a:lnTo>
                    <a:pt x="279766" y="112951"/>
                  </a:lnTo>
                  <a:lnTo>
                    <a:pt x="323435" y="87087"/>
                  </a:lnTo>
                  <a:lnTo>
                    <a:pt x="368749" y="64430"/>
                  </a:lnTo>
                  <a:lnTo>
                    <a:pt x="415527" y="45053"/>
                  </a:lnTo>
                  <a:lnTo>
                    <a:pt x="463591" y="29033"/>
                  </a:lnTo>
                  <a:lnTo>
                    <a:pt x="512758" y="16443"/>
                  </a:lnTo>
                  <a:lnTo>
                    <a:pt x="562850" y="7357"/>
                  </a:lnTo>
                  <a:lnTo>
                    <a:pt x="613687" y="1851"/>
                  </a:lnTo>
                  <a:lnTo>
                    <a:pt x="665088" y="0"/>
                  </a:lnTo>
                  <a:lnTo>
                    <a:pt x="713952" y="1646"/>
                  </a:lnTo>
                  <a:lnTo>
                    <a:pt x="761933" y="6515"/>
                  </a:lnTo>
                  <a:lnTo>
                    <a:pt x="808923" y="14499"/>
                  </a:lnTo>
                  <a:lnTo>
                    <a:pt x="854817" y="25494"/>
                  </a:lnTo>
                  <a:lnTo>
                    <a:pt x="899509" y="39391"/>
                  </a:lnTo>
                  <a:lnTo>
                    <a:pt x="942892" y="56086"/>
                  </a:lnTo>
                  <a:lnTo>
                    <a:pt x="984860" y="75471"/>
                  </a:lnTo>
                  <a:lnTo>
                    <a:pt x="1025306" y="97440"/>
                  </a:lnTo>
                  <a:lnTo>
                    <a:pt x="1064124" y="121888"/>
                  </a:lnTo>
                  <a:lnTo>
                    <a:pt x="1101209" y="148708"/>
                  </a:lnTo>
                  <a:lnTo>
                    <a:pt x="1136453" y="177793"/>
                  </a:lnTo>
                  <a:lnTo>
                    <a:pt x="1169750" y="209037"/>
                  </a:lnTo>
                  <a:lnTo>
                    <a:pt x="1200994" y="242335"/>
                  </a:lnTo>
                  <a:lnTo>
                    <a:pt x="1230079" y="277579"/>
                  </a:lnTo>
                  <a:lnTo>
                    <a:pt x="1256899" y="314663"/>
                  </a:lnTo>
                  <a:lnTo>
                    <a:pt x="1281347" y="353481"/>
                  </a:lnTo>
                  <a:lnTo>
                    <a:pt x="1303316" y="393928"/>
                  </a:lnTo>
                  <a:lnTo>
                    <a:pt x="1322702" y="435895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526083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4" h="63500">
                  <a:moveTo>
                    <a:pt x="63017" y="31508"/>
                  </a:moveTo>
                  <a:lnTo>
                    <a:pt x="60540" y="19253"/>
                  </a:lnTo>
                  <a:lnTo>
                    <a:pt x="53797" y="9232"/>
                  </a:lnTo>
                  <a:lnTo>
                    <a:pt x="43776" y="2476"/>
                  </a:lnTo>
                  <a:lnTo>
                    <a:pt x="31508" y="0"/>
                  </a:lnTo>
                  <a:lnTo>
                    <a:pt x="23152" y="0"/>
                  </a:lnTo>
                  <a:lnTo>
                    <a:pt x="15138" y="3314"/>
                  </a:lnTo>
                  <a:lnTo>
                    <a:pt x="3314" y="15138"/>
                  </a:lnTo>
                  <a:lnTo>
                    <a:pt x="0" y="23152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20" y="53797"/>
                  </a:lnTo>
                  <a:lnTo>
                    <a:pt x="19240" y="60553"/>
                  </a:lnTo>
                  <a:lnTo>
                    <a:pt x="31508" y="63030"/>
                  </a:lnTo>
                  <a:lnTo>
                    <a:pt x="43776" y="60553"/>
                  </a:lnTo>
                  <a:lnTo>
                    <a:pt x="53797" y="53797"/>
                  </a:lnTo>
                  <a:lnTo>
                    <a:pt x="60540" y="43776"/>
                  </a:lnTo>
                  <a:lnTo>
                    <a:pt x="63017" y="31508"/>
                  </a:lnTo>
                  <a:close/>
                </a:path>
                <a:path w="578484" h="63500">
                  <a:moveTo>
                    <a:pt x="320497" y="31508"/>
                  </a:moveTo>
                  <a:lnTo>
                    <a:pt x="318020" y="19253"/>
                  </a:lnTo>
                  <a:lnTo>
                    <a:pt x="311264" y="9232"/>
                  </a:lnTo>
                  <a:lnTo>
                    <a:pt x="301244" y="2476"/>
                  </a:lnTo>
                  <a:lnTo>
                    <a:pt x="288975" y="0"/>
                  </a:lnTo>
                  <a:lnTo>
                    <a:pt x="280619" y="0"/>
                  </a:lnTo>
                  <a:lnTo>
                    <a:pt x="272605" y="3314"/>
                  </a:lnTo>
                  <a:lnTo>
                    <a:pt x="260781" y="15138"/>
                  </a:lnTo>
                  <a:lnTo>
                    <a:pt x="257467" y="23152"/>
                  </a:lnTo>
                  <a:lnTo>
                    <a:pt x="257467" y="31508"/>
                  </a:lnTo>
                  <a:lnTo>
                    <a:pt x="259943" y="43776"/>
                  </a:lnTo>
                  <a:lnTo>
                    <a:pt x="266687" y="53797"/>
                  </a:lnTo>
                  <a:lnTo>
                    <a:pt x="276707" y="60553"/>
                  </a:lnTo>
                  <a:lnTo>
                    <a:pt x="288975" y="63030"/>
                  </a:lnTo>
                  <a:lnTo>
                    <a:pt x="301244" y="60553"/>
                  </a:lnTo>
                  <a:lnTo>
                    <a:pt x="311264" y="53797"/>
                  </a:lnTo>
                  <a:lnTo>
                    <a:pt x="318020" y="43776"/>
                  </a:lnTo>
                  <a:lnTo>
                    <a:pt x="320497" y="31508"/>
                  </a:lnTo>
                  <a:close/>
                </a:path>
                <a:path w="578484" h="63500">
                  <a:moveTo>
                    <a:pt x="577964" y="31508"/>
                  </a:moveTo>
                  <a:lnTo>
                    <a:pt x="575487" y="19253"/>
                  </a:lnTo>
                  <a:lnTo>
                    <a:pt x="568731" y="9232"/>
                  </a:lnTo>
                  <a:lnTo>
                    <a:pt x="558711" y="2476"/>
                  </a:lnTo>
                  <a:lnTo>
                    <a:pt x="546442" y="0"/>
                  </a:lnTo>
                  <a:lnTo>
                    <a:pt x="538086" y="0"/>
                  </a:lnTo>
                  <a:lnTo>
                    <a:pt x="530072" y="3314"/>
                  </a:lnTo>
                  <a:lnTo>
                    <a:pt x="518248" y="15138"/>
                  </a:lnTo>
                  <a:lnTo>
                    <a:pt x="514934" y="23152"/>
                  </a:lnTo>
                  <a:lnTo>
                    <a:pt x="514934" y="31508"/>
                  </a:lnTo>
                  <a:lnTo>
                    <a:pt x="517410" y="43776"/>
                  </a:lnTo>
                  <a:lnTo>
                    <a:pt x="524167" y="53797"/>
                  </a:lnTo>
                  <a:lnTo>
                    <a:pt x="534174" y="60553"/>
                  </a:lnTo>
                  <a:lnTo>
                    <a:pt x="546442" y="63030"/>
                  </a:lnTo>
                  <a:lnTo>
                    <a:pt x="558711" y="60553"/>
                  </a:lnTo>
                  <a:lnTo>
                    <a:pt x="568731" y="53797"/>
                  </a:lnTo>
                  <a:lnTo>
                    <a:pt x="575487" y="43776"/>
                  </a:lnTo>
                  <a:lnTo>
                    <a:pt x="577964" y="31508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7268617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19"/>
                </a:lnTo>
                <a:lnTo>
                  <a:pt x="23155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4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41020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8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9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83552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20"/>
                </a:lnTo>
                <a:lnTo>
                  <a:pt x="23155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1" y="19247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6084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39" y="3320"/>
                </a:lnTo>
                <a:lnTo>
                  <a:pt x="23155" y="0"/>
                </a:lnTo>
                <a:lnTo>
                  <a:pt x="31514" y="0"/>
                </a:lnTo>
                <a:lnTo>
                  <a:pt x="43780" y="2476"/>
                </a:lnTo>
                <a:lnTo>
                  <a:pt x="53798" y="9230"/>
                </a:lnTo>
                <a:lnTo>
                  <a:pt x="60551" y="19247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6861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20"/>
                </a:lnTo>
                <a:lnTo>
                  <a:pt x="23155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47875" y="510921"/>
            <a:ext cx="699897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Maximum</a:t>
            </a:r>
            <a:r>
              <a:rPr spc="-254" dirty="0"/>
              <a:t> </a:t>
            </a:r>
            <a:r>
              <a:rPr spc="-170" dirty="0"/>
              <a:t>uSed</a:t>
            </a:r>
            <a:r>
              <a:rPr spc="-250" dirty="0"/>
              <a:t> </a:t>
            </a:r>
            <a:r>
              <a:rPr spc="-220" dirty="0">
                <a:solidFill>
                  <a:srgbClr val="394C68"/>
                </a:solidFill>
              </a:rPr>
              <a:t>DiStribution</a:t>
            </a:r>
            <a:r>
              <a:rPr spc="-254" dirty="0">
                <a:solidFill>
                  <a:srgbClr val="394C68"/>
                </a:solidFill>
              </a:rPr>
              <a:t> </a:t>
            </a:r>
            <a:r>
              <a:rPr spc="-229" dirty="0">
                <a:solidFill>
                  <a:srgbClr val="394C68"/>
                </a:solidFill>
              </a:rPr>
              <a:t>Channel</a:t>
            </a:r>
            <a:endParaRPr spc="-229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92124" y="1653308"/>
            <a:ext cx="318198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InSight</a:t>
            </a:r>
            <a:r>
              <a:rPr sz="2400" spc="-9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4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found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97155" marR="5080">
              <a:lnSpc>
                <a:spcPct val="115000"/>
              </a:lnSpc>
              <a:spcBef>
                <a:spcPts val="1365"/>
              </a:spcBef>
            </a:pP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'TA/TO'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has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been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mostly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(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79.1%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)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used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for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 hotels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Direct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market</a:t>
            </a:r>
            <a:r>
              <a:rPr sz="1400" spc="-3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segment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14.9%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Corporates </a:t>
            </a:r>
            <a:r>
              <a:rPr sz="1400" b="1" spc="-37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market segment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5.8%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GDS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market 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segment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only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0.2%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rest 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unidentified</a:t>
            </a:r>
            <a:r>
              <a:rPr sz="1400" b="1" spc="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0%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5625" y="1410000"/>
            <a:ext cx="3974049" cy="37171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" y="0"/>
            <a:ext cx="462280" cy="5143500"/>
            <a:chOff x="10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" y="0"/>
              <a:ext cx="462225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" y="3695600"/>
              <a:ext cx="462225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7200" y="0"/>
            <a:ext cx="1626799" cy="741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110751" y="4681375"/>
            <a:ext cx="1033780" cy="462280"/>
            <a:chOff x="8110751" y="4681375"/>
            <a:chExt cx="1033780" cy="462280"/>
          </a:xfrm>
        </p:grpSpPr>
        <p:sp>
          <p:nvSpPr>
            <p:cNvPr id="7" name="object 7"/>
            <p:cNvSpPr/>
            <p:nvPr/>
          </p:nvSpPr>
          <p:spPr>
            <a:xfrm>
              <a:off x="8110751" y="4681375"/>
              <a:ext cx="1033780" cy="462280"/>
            </a:xfrm>
            <a:custGeom>
              <a:avLst/>
              <a:gdLst/>
              <a:ahLst/>
              <a:cxnLst/>
              <a:rect l="l" t="t" r="r" b="b"/>
              <a:pathLst>
                <a:path w="1033779" h="462279">
                  <a:moveTo>
                    <a:pt x="1033248" y="462124"/>
                  </a:moveTo>
                  <a:lnTo>
                    <a:pt x="0" y="462124"/>
                  </a:lnTo>
                  <a:lnTo>
                    <a:pt x="9017" y="435070"/>
                  </a:lnTo>
                  <a:lnTo>
                    <a:pt x="27180" y="391221"/>
                  </a:lnTo>
                  <a:lnTo>
                    <a:pt x="48418" y="348745"/>
                  </a:lnTo>
                  <a:lnTo>
                    <a:pt x="72663" y="307811"/>
                  </a:lnTo>
                  <a:lnTo>
                    <a:pt x="99843" y="268587"/>
                  </a:lnTo>
                  <a:lnTo>
                    <a:pt x="129888" y="231242"/>
                  </a:lnTo>
                  <a:lnTo>
                    <a:pt x="162730" y="195945"/>
                  </a:lnTo>
                  <a:lnTo>
                    <a:pt x="198028" y="163103"/>
                  </a:lnTo>
                  <a:lnTo>
                    <a:pt x="235372" y="133057"/>
                  </a:lnTo>
                  <a:lnTo>
                    <a:pt x="274596" y="105877"/>
                  </a:lnTo>
                  <a:lnTo>
                    <a:pt x="315531" y="81633"/>
                  </a:lnTo>
                  <a:lnTo>
                    <a:pt x="358007" y="60394"/>
                  </a:lnTo>
                  <a:lnTo>
                    <a:pt x="401855" y="42232"/>
                  </a:lnTo>
                  <a:lnTo>
                    <a:pt x="446908" y="27214"/>
                  </a:lnTo>
                  <a:lnTo>
                    <a:pt x="492996" y="15413"/>
                  </a:lnTo>
                  <a:lnTo>
                    <a:pt x="539951" y="6896"/>
                  </a:lnTo>
                  <a:lnTo>
                    <a:pt x="587604" y="1735"/>
                  </a:lnTo>
                  <a:lnTo>
                    <a:pt x="635785" y="0"/>
                  </a:lnTo>
                  <a:lnTo>
                    <a:pt x="683563" y="1679"/>
                  </a:lnTo>
                  <a:lnTo>
                    <a:pt x="730433" y="6643"/>
                  </a:lnTo>
                  <a:lnTo>
                    <a:pt x="776284" y="14778"/>
                  </a:lnTo>
                  <a:lnTo>
                    <a:pt x="821001" y="25970"/>
                  </a:lnTo>
                  <a:lnTo>
                    <a:pt x="864473" y="40106"/>
                  </a:lnTo>
                  <a:lnTo>
                    <a:pt x="906585" y="57074"/>
                  </a:lnTo>
                  <a:lnTo>
                    <a:pt x="947224" y="76760"/>
                  </a:lnTo>
                  <a:lnTo>
                    <a:pt x="986277" y="99050"/>
                  </a:lnTo>
                  <a:lnTo>
                    <a:pt x="1023631" y="123832"/>
                  </a:lnTo>
                  <a:lnTo>
                    <a:pt x="1033248" y="131181"/>
                  </a:lnTo>
                  <a:lnTo>
                    <a:pt x="1033248" y="462124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146085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4" h="63500">
                  <a:moveTo>
                    <a:pt x="63030" y="31508"/>
                  </a:moveTo>
                  <a:lnTo>
                    <a:pt x="60553" y="19253"/>
                  </a:lnTo>
                  <a:lnTo>
                    <a:pt x="53797" y="9232"/>
                  </a:lnTo>
                  <a:lnTo>
                    <a:pt x="43789" y="2476"/>
                  </a:lnTo>
                  <a:lnTo>
                    <a:pt x="31521" y="0"/>
                  </a:lnTo>
                  <a:lnTo>
                    <a:pt x="23164" y="0"/>
                  </a:lnTo>
                  <a:lnTo>
                    <a:pt x="15138" y="3314"/>
                  </a:lnTo>
                  <a:lnTo>
                    <a:pt x="3327" y="15138"/>
                  </a:lnTo>
                  <a:lnTo>
                    <a:pt x="0" y="23152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797" y="53797"/>
                  </a:lnTo>
                  <a:lnTo>
                    <a:pt x="60553" y="43776"/>
                  </a:lnTo>
                  <a:lnTo>
                    <a:pt x="63030" y="31508"/>
                  </a:lnTo>
                  <a:close/>
                </a:path>
                <a:path w="578484" h="63500">
                  <a:moveTo>
                    <a:pt x="320497" y="31508"/>
                  </a:moveTo>
                  <a:lnTo>
                    <a:pt x="318020" y="19253"/>
                  </a:lnTo>
                  <a:lnTo>
                    <a:pt x="311264" y="9232"/>
                  </a:lnTo>
                  <a:lnTo>
                    <a:pt x="301256" y="2476"/>
                  </a:lnTo>
                  <a:lnTo>
                    <a:pt x="288988" y="0"/>
                  </a:lnTo>
                  <a:lnTo>
                    <a:pt x="280631" y="0"/>
                  </a:lnTo>
                  <a:lnTo>
                    <a:pt x="272618" y="3314"/>
                  </a:lnTo>
                  <a:lnTo>
                    <a:pt x="260794" y="15138"/>
                  </a:lnTo>
                  <a:lnTo>
                    <a:pt x="257467" y="23152"/>
                  </a:lnTo>
                  <a:lnTo>
                    <a:pt x="257467" y="31508"/>
                  </a:lnTo>
                  <a:lnTo>
                    <a:pt x="259943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64" y="53797"/>
                  </a:lnTo>
                  <a:lnTo>
                    <a:pt x="318020" y="43776"/>
                  </a:lnTo>
                  <a:lnTo>
                    <a:pt x="320497" y="31508"/>
                  </a:lnTo>
                  <a:close/>
                </a:path>
                <a:path w="578484" h="63500">
                  <a:moveTo>
                    <a:pt x="577964" y="31508"/>
                  </a:moveTo>
                  <a:lnTo>
                    <a:pt x="575487" y="19253"/>
                  </a:lnTo>
                  <a:lnTo>
                    <a:pt x="568731" y="9232"/>
                  </a:lnTo>
                  <a:lnTo>
                    <a:pt x="558723" y="2476"/>
                  </a:lnTo>
                  <a:lnTo>
                    <a:pt x="546455" y="0"/>
                  </a:lnTo>
                  <a:lnTo>
                    <a:pt x="538099" y="0"/>
                  </a:lnTo>
                  <a:lnTo>
                    <a:pt x="530085" y="3314"/>
                  </a:lnTo>
                  <a:lnTo>
                    <a:pt x="518261" y="15138"/>
                  </a:lnTo>
                  <a:lnTo>
                    <a:pt x="514934" y="23152"/>
                  </a:lnTo>
                  <a:lnTo>
                    <a:pt x="514934" y="31508"/>
                  </a:lnTo>
                  <a:lnTo>
                    <a:pt x="517410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31" y="53797"/>
                  </a:lnTo>
                  <a:lnTo>
                    <a:pt x="575487" y="43776"/>
                  </a:lnTo>
                  <a:lnTo>
                    <a:pt x="577964" y="31508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7888627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19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4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61030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03562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46094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8862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20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2593703"/>
            <a:ext cx="666115" cy="1424305"/>
          </a:xfrm>
          <a:custGeom>
            <a:avLst/>
            <a:gdLst/>
            <a:ahLst/>
            <a:cxnLst/>
            <a:rect l="l" t="t" r="r" b="b"/>
            <a:pathLst>
              <a:path w="666115" h="1424304">
                <a:moveTo>
                  <a:pt x="0" y="1424192"/>
                </a:moveTo>
                <a:lnTo>
                  <a:pt x="0" y="0"/>
                </a:lnTo>
                <a:lnTo>
                  <a:pt x="1275" y="42"/>
                </a:lnTo>
                <a:lnTo>
                  <a:pt x="49255" y="4911"/>
                </a:lnTo>
                <a:lnTo>
                  <a:pt x="96246" y="12896"/>
                </a:lnTo>
                <a:lnTo>
                  <a:pt x="142140" y="23890"/>
                </a:lnTo>
                <a:lnTo>
                  <a:pt x="186832" y="37788"/>
                </a:lnTo>
                <a:lnTo>
                  <a:pt x="230214" y="54482"/>
                </a:lnTo>
                <a:lnTo>
                  <a:pt x="272182" y="73867"/>
                </a:lnTo>
                <a:lnTo>
                  <a:pt x="312628" y="95837"/>
                </a:lnTo>
                <a:lnTo>
                  <a:pt x="351447" y="120285"/>
                </a:lnTo>
                <a:lnTo>
                  <a:pt x="388531" y="147104"/>
                </a:lnTo>
                <a:lnTo>
                  <a:pt x="423775" y="176189"/>
                </a:lnTo>
                <a:lnTo>
                  <a:pt x="457072" y="207434"/>
                </a:lnTo>
                <a:lnTo>
                  <a:pt x="488317" y="240731"/>
                </a:lnTo>
                <a:lnTo>
                  <a:pt x="517402" y="275975"/>
                </a:lnTo>
                <a:lnTo>
                  <a:pt x="544221" y="313059"/>
                </a:lnTo>
                <a:lnTo>
                  <a:pt x="568669" y="351878"/>
                </a:lnTo>
                <a:lnTo>
                  <a:pt x="590639" y="392324"/>
                </a:lnTo>
                <a:lnTo>
                  <a:pt x="610024" y="434292"/>
                </a:lnTo>
                <a:lnTo>
                  <a:pt x="626719" y="477675"/>
                </a:lnTo>
                <a:lnTo>
                  <a:pt x="640616" y="522366"/>
                </a:lnTo>
                <a:lnTo>
                  <a:pt x="651610" y="568260"/>
                </a:lnTo>
                <a:lnTo>
                  <a:pt x="659595" y="615251"/>
                </a:lnTo>
                <a:lnTo>
                  <a:pt x="664464" y="663232"/>
                </a:lnTo>
                <a:lnTo>
                  <a:pt x="666110" y="712096"/>
                </a:lnTo>
                <a:lnTo>
                  <a:pt x="664464" y="760960"/>
                </a:lnTo>
                <a:lnTo>
                  <a:pt x="659595" y="808941"/>
                </a:lnTo>
                <a:lnTo>
                  <a:pt x="651610" y="855931"/>
                </a:lnTo>
                <a:lnTo>
                  <a:pt x="640616" y="901826"/>
                </a:lnTo>
                <a:lnTo>
                  <a:pt x="626719" y="946517"/>
                </a:lnTo>
                <a:lnTo>
                  <a:pt x="610024" y="989900"/>
                </a:lnTo>
                <a:lnTo>
                  <a:pt x="590639" y="1031868"/>
                </a:lnTo>
                <a:lnTo>
                  <a:pt x="568669" y="1072314"/>
                </a:lnTo>
                <a:lnTo>
                  <a:pt x="544221" y="1111132"/>
                </a:lnTo>
                <a:lnTo>
                  <a:pt x="517402" y="1148217"/>
                </a:lnTo>
                <a:lnTo>
                  <a:pt x="488317" y="1183461"/>
                </a:lnTo>
                <a:lnTo>
                  <a:pt x="457072" y="1216758"/>
                </a:lnTo>
                <a:lnTo>
                  <a:pt x="423775" y="1248002"/>
                </a:lnTo>
                <a:lnTo>
                  <a:pt x="388531" y="1277088"/>
                </a:lnTo>
                <a:lnTo>
                  <a:pt x="351447" y="1303907"/>
                </a:lnTo>
                <a:lnTo>
                  <a:pt x="312628" y="1328355"/>
                </a:lnTo>
                <a:lnTo>
                  <a:pt x="272182" y="1350325"/>
                </a:lnTo>
                <a:lnTo>
                  <a:pt x="230214" y="1369710"/>
                </a:lnTo>
                <a:lnTo>
                  <a:pt x="186832" y="1386404"/>
                </a:lnTo>
                <a:lnTo>
                  <a:pt x="142140" y="1400302"/>
                </a:lnTo>
                <a:lnTo>
                  <a:pt x="96246" y="1411296"/>
                </a:lnTo>
                <a:lnTo>
                  <a:pt x="49255" y="1419281"/>
                </a:lnTo>
                <a:lnTo>
                  <a:pt x="1275" y="1424149"/>
                </a:lnTo>
                <a:lnTo>
                  <a:pt x="0" y="1424192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04975" y="510921"/>
            <a:ext cx="53073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DiStributio</a:t>
            </a:r>
            <a:r>
              <a:rPr spc="-265" dirty="0"/>
              <a:t>n</a:t>
            </a:r>
            <a:r>
              <a:rPr spc="-254" dirty="0"/>
              <a:t> </a:t>
            </a:r>
            <a:r>
              <a:rPr spc="-245" dirty="0"/>
              <a:t>Channe</a:t>
            </a:r>
            <a:r>
              <a:rPr spc="-130" dirty="0"/>
              <a:t>l</a:t>
            </a:r>
            <a:r>
              <a:rPr spc="-254" dirty="0"/>
              <a:t> </a:t>
            </a:r>
            <a:r>
              <a:rPr spc="-270" dirty="0">
                <a:solidFill>
                  <a:srgbClr val="394C68"/>
                </a:solidFill>
              </a:rPr>
              <a:t>V</a:t>
            </a:r>
            <a:r>
              <a:rPr spc="-215" dirty="0">
                <a:solidFill>
                  <a:srgbClr val="394C68"/>
                </a:solidFill>
              </a:rPr>
              <a:t>S</a:t>
            </a:r>
            <a:r>
              <a:rPr spc="-260" dirty="0">
                <a:solidFill>
                  <a:srgbClr val="394C68"/>
                </a:solidFill>
              </a:rPr>
              <a:t> </a:t>
            </a:r>
            <a:r>
              <a:rPr spc="-425" dirty="0">
                <a:solidFill>
                  <a:srgbClr val="394C68"/>
                </a:solidFill>
              </a:rPr>
              <a:t>ADR</a:t>
            </a:r>
            <a:endParaRPr spc="-425" dirty="0">
              <a:solidFill>
                <a:srgbClr val="394C68"/>
              </a:solidFill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0615" y="2310200"/>
            <a:ext cx="5055823" cy="272237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314343" y="1275909"/>
            <a:ext cx="6487160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 algn="just">
              <a:lnSpc>
                <a:spcPct val="115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'Direct'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'TA/TO'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have almost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equally contribution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both type of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hotels. While,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GDS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highly contributed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'City Hotel'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type.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GDS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needs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increase Resort Hotel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bookings.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6975" y="510921"/>
            <a:ext cx="33553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80" dirty="0"/>
              <a:t>T</a:t>
            </a:r>
            <a:r>
              <a:rPr spc="-190" dirty="0"/>
              <a:t>abl</a:t>
            </a:r>
            <a:r>
              <a:rPr spc="-220" dirty="0"/>
              <a:t>e</a:t>
            </a:r>
            <a:r>
              <a:rPr spc="-260" dirty="0"/>
              <a:t> </a:t>
            </a:r>
            <a:r>
              <a:rPr spc="-300" dirty="0"/>
              <a:t>o</a:t>
            </a:r>
            <a:r>
              <a:rPr spc="-204" dirty="0"/>
              <a:t>f</a:t>
            </a:r>
            <a:r>
              <a:rPr spc="-240" dirty="0"/>
              <a:t> </a:t>
            </a:r>
            <a:r>
              <a:rPr spc="-190" dirty="0">
                <a:solidFill>
                  <a:srgbClr val="394C68"/>
                </a:solidFill>
              </a:rPr>
              <a:t>contentS</a:t>
            </a:r>
            <a:endParaRPr spc="-190" dirty="0">
              <a:solidFill>
                <a:srgbClr val="394C68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4724" y="1456907"/>
            <a:ext cx="1842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Agend</a:t>
            </a:r>
            <a:r>
              <a:rPr sz="2400" spc="-12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9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-13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8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Data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4700" y="1772303"/>
            <a:ext cx="2228215" cy="101663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2400" spc="-10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AnalySiS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116000"/>
              </a:lnSpc>
              <a:spcBef>
                <a:spcPts val="205"/>
              </a:spcBef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Benefits for doing this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 </a:t>
            </a:r>
            <a:r>
              <a:rPr sz="1400" b="1" spc="-37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</a:t>
            </a:r>
            <a:r>
              <a:rPr sz="1400" b="1" spc="-7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Analysis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Project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8099" y="1822270"/>
            <a:ext cx="3924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400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01</a:t>
            </a:r>
            <a:endParaRPr sz="35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9925" y="2267972"/>
            <a:ext cx="1909445" cy="5207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Short</a:t>
            </a:r>
            <a:r>
              <a:rPr sz="1400" spc="-3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introduction</a:t>
            </a:r>
            <a:r>
              <a:rPr sz="1400" spc="-3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-3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Dataset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88878" y="1456907"/>
            <a:ext cx="2931795" cy="83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3745">
              <a:lnSpc>
                <a:spcPts val="2540"/>
              </a:lnSpc>
              <a:spcBef>
                <a:spcPts val="100"/>
              </a:spcBef>
            </a:pPr>
            <a:r>
              <a:rPr sz="2400" spc="-21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Hote</a:t>
            </a:r>
            <a:r>
              <a:rPr sz="2400" spc="-114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Booking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50800">
              <a:lnSpc>
                <a:spcPts val="3860"/>
              </a:lnSpc>
              <a:tabLst>
                <a:tab pos="753110" algn="l"/>
              </a:tabLst>
            </a:pPr>
            <a:r>
              <a:rPr sz="5250" spc="-165" baseline="-11000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02	</a:t>
            </a:r>
            <a:r>
              <a:rPr sz="2400" spc="-14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Data-Introduction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3653" y="3032621"/>
            <a:ext cx="3013710" cy="83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3745">
              <a:lnSpc>
                <a:spcPts val="2540"/>
              </a:lnSpc>
              <a:spcBef>
                <a:spcPts val="100"/>
              </a:spcBef>
            </a:pPr>
            <a:r>
              <a:rPr sz="2400" spc="-18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Dat</a:t>
            </a:r>
            <a:r>
              <a:rPr sz="2400" spc="-18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2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DeScriptio</a:t>
            </a:r>
            <a:r>
              <a:rPr sz="2400" spc="-14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45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&amp;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50800">
              <a:lnSpc>
                <a:spcPts val="3860"/>
              </a:lnSpc>
              <a:tabLst>
                <a:tab pos="753110" algn="l"/>
              </a:tabLst>
            </a:pPr>
            <a:r>
              <a:rPr sz="5250" spc="-165" baseline="-17000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03	</a:t>
            </a:r>
            <a:r>
              <a:rPr sz="2400" spc="-12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Summary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4700" y="3899847"/>
            <a:ext cx="2118360" cy="5207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Dataset</a:t>
            </a:r>
            <a:r>
              <a:rPr sz="1400" spc="-3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Summary</a:t>
            </a:r>
            <a:r>
              <a:rPr sz="1400" b="1" spc="-3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&amp;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Description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all</a:t>
            </a:r>
            <a:r>
              <a:rPr sz="1400" spc="-2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data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8878" y="3032621"/>
            <a:ext cx="2750820" cy="83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3745">
              <a:lnSpc>
                <a:spcPts val="2540"/>
              </a:lnSpc>
              <a:spcBef>
                <a:spcPts val="100"/>
              </a:spcBef>
            </a:pPr>
            <a:r>
              <a:rPr sz="2400" spc="-28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ED</a:t>
            </a:r>
            <a:r>
              <a:rPr sz="2400" spc="-28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4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(Exploratory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50800">
              <a:lnSpc>
                <a:spcPts val="3860"/>
              </a:lnSpc>
              <a:tabLst>
                <a:tab pos="753110" algn="l"/>
              </a:tabLst>
            </a:pPr>
            <a:r>
              <a:rPr sz="5250" spc="-172" baseline="-17000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0</a:t>
            </a:r>
            <a:r>
              <a:rPr sz="5250" spc="-165" baseline="-17000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4</a:t>
            </a:r>
            <a:r>
              <a:rPr sz="5250" baseline="-17000" dirty="0">
                <a:solidFill>
                  <a:srgbClr val="394C68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2400" spc="-18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Dat</a:t>
            </a:r>
            <a:r>
              <a:rPr sz="2400" spc="-18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14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AnalySiS)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9925" y="3899847"/>
            <a:ext cx="2202815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Data 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Visualization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,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Overall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Stats</a:t>
            </a: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Conclusion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40326" y="0"/>
            <a:ext cx="1303673" cy="20332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3972" y="110585"/>
            <a:ext cx="63899" cy="63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472" y="110585"/>
            <a:ext cx="63899" cy="63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6970" y="110585"/>
            <a:ext cx="63899" cy="63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3972" y="345205"/>
            <a:ext cx="63899" cy="63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472" y="345205"/>
            <a:ext cx="63899" cy="63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6970" y="345205"/>
            <a:ext cx="63899" cy="63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719988" cy="187538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2405525"/>
            <a:ext cx="9144000" cy="2738120"/>
            <a:chOff x="0" y="2405525"/>
            <a:chExt cx="9144000" cy="273812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500" y="4564475"/>
              <a:ext cx="4664374" cy="579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66550"/>
              <a:ext cx="4664374" cy="5769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25004" y="3249680"/>
              <a:ext cx="819150" cy="1642110"/>
            </a:xfrm>
            <a:custGeom>
              <a:avLst/>
              <a:gdLst/>
              <a:ahLst/>
              <a:cxnLst/>
              <a:rect l="l" t="t" r="r" b="b"/>
              <a:pathLst>
                <a:path w="819150" h="1642110">
                  <a:moveTo>
                    <a:pt x="818995" y="1642114"/>
                  </a:moveTo>
                  <a:lnTo>
                    <a:pt x="772745" y="1640741"/>
                  </a:lnTo>
                  <a:lnTo>
                    <a:pt x="724338" y="1636424"/>
                  </a:lnTo>
                  <a:lnTo>
                    <a:pt x="676562" y="1629304"/>
                  </a:lnTo>
                  <a:lnTo>
                    <a:pt x="629525" y="1619443"/>
                  </a:lnTo>
                  <a:lnTo>
                    <a:pt x="583332" y="1606904"/>
                  </a:lnTo>
                  <a:lnTo>
                    <a:pt x="538091" y="1591747"/>
                  </a:lnTo>
                  <a:lnTo>
                    <a:pt x="493907" y="1574034"/>
                  </a:lnTo>
                  <a:lnTo>
                    <a:pt x="450887" y="1553827"/>
                  </a:lnTo>
                  <a:lnTo>
                    <a:pt x="409137" y="1531188"/>
                  </a:lnTo>
                  <a:lnTo>
                    <a:pt x="368765" y="1506179"/>
                  </a:lnTo>
                  <a:lnTo>
                    <a:pt x="329875" y="1478861"/>
                  </a:lnTo>
                  <a:lnTo>
                    <a:pt x="292576" y="1449297"/>
                  </a:lnTo>
                  <a:lnTo>
                    <a:pt x="256972" y="1417547"/>
                  </a:lnTo>
                  <a:lnTo>
                    <a:pt x="223171" y="1383673"/>
                  </a:lnTo>
                  <a:lnTo>
                    <a:pt x="191278" y="1347738"/>
                  </a:lnTo>
                  <a:lnTo>
                    <a:pt x="161401" y="1309804"/>
                  </a:lnTo>
                  <a:lnTo>
                    <a:pt x="133646" y="1269930"/>
                  </a:lnTo>
                  <a:lnTo>
                    <a:pt x="108119" y="1228181"/>
                  </a:lnTo>
                  <a:lnTo>
                    <a:pt x="85117" y="1184991"/>
                  </a:lnTo>
                  <a:lnTo>
                    <a:pt x="64864" y="1140836"/>
                  </a:lnTo>
                  <a:lnTo>
                    <a:pt x="47359" y="1095840"/>
                  </a:lnTo>
                  <a:lnTo>
                    <a:pt x="32602" y="1050126"/>
                  </a:lnTo>
                  <a:lnTo>
                    <a:pt x="20592" y="1003816"/>
                  </a:lnTo>
                  <a:lnTo>
                    <a:pt x="11327" y="957034"/>
                  </a:lnTo>
                  <a:lnTo>
                    <a:pt x="4807" y="909903"/>
                  </a:lnTo>
                  <a:lnTo>
                    <a:pt x="1032" y="862545"/>
                  </a:lnTo>
                  <a:lnTo>
                    <a:pt x="0" y="815084"/>
                  </a:lnTo>
                  <a:lnTo>
                    <a:pt x="1709" y="767642"/>
                  </a:lnTo>
                  <a:lnTo>
                    <a:pt x="6161" y="720343"/>
                  </a:lnTo>
                  <a:lnTo>
                    <a:pt x="13353" y="673310"/>
                  </a:lnTo>
                  <a:lnTo>
                    <a:pt x="23284" y="626665"/>
                  </a:lnTo>
                  <a:lnTo>
                    <a:pt x="35955" y="580531"/>
                  </a:lnTo>
                  <a:lnTo>
                    <a:pt x="51363" y="535032"/>
                  </a:lnTo>
                  <a:lnTo>
                    <a:pt x="69508" y="490290"/>
                  </a:lnTo>
                  <a:lnTo>
                    <a:pt x="90390" y="446429"/>
                  </a:lnTo>
                  <a:lnTo>
                    <a:pt x="114007" y="403571"/>
                  </a:lnTo>
                  <a:lnTo>
                    <a:pt x="140127" y="362190"/>
                  </a:lnTo>
                  <a:lnTo>
                    <a:pt x="168449" y="322717"/>
                  </a:lnTo>
                  <a:lnTo>
                    <a:pt x="198864" y="285212"/>
                  </a:lnTo>
                  <a:lnTo>
                    <a:pt x="231266" y="249735"/>
                  </a:lnTo>
                  <a:lnTo>
                    <a:pt x="265548" y="216347"/>
                  </a:lnTo>
                  <a:lnTo>
                    <a:pt x="301601" y="185109"/>
                  </a:lnTo>
                  <a:lnTo>
                    <a:pt x="339319" y="156079"/>
                  </a:lnTo>
                  <a:lnTo>
                    <a:pt x="378595" y="129318"/>
                  </a:lnTo>
                  <a:lnTo>
                    <a:pt x="419320" y="104888"/>
                  </a:lnTo>
                  <a:lnTo>
                    <a:pt x="461389" y="82846"/>
                  </a:lnTo>
                  <a:lnTo>
                    <a:pt x="504693" y="63255"/>
                  </a:lnTo>
                  <a:lnTo>
                    <a:pt x="549125" y="46175"/>
                  </a:lnTo>
                  <a:lnTo>
                    <a:pt x="594578" y="31664"/>
                  </a:lnTo>
                  <a:lnTo>
                    <a:pt x="640945" y="19785"/>
                  </a:lnTo>
                  <a:lnTo>
                    <a:pt x="688119" y="10596"/>
                  </a:lnTo>
                  <a:lnTo>
                    <a:pt x="735991" y="4158"/>
                  </a:lnTo>
                  <a:lnTo>
                    <a:pt x="784456" y="532"/>
                  </a:lnTo>
                  <a:lnTo>
                    <a:pt x="818995" y="0"/>
                  </a:lnTo>
                  <a:lnTo>
                    <a:pt x="818995" y="1642114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2425" y="2405525"/>
              <a:ext cx="5719149" cy="266177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560925" y="434721"/>
            <a:ext cx="392176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90" dirty="0"/>
              <a:t>T</a:t>
            </a:r>
            <a:r>
              <a:rPr spc="-185" dirty="0"/>
              <a:t>o</a:t>
            </a:r>
            <a:r>
              <a:rPr spc="-190" dirty="0"/>
              <a:t>p</a:t>
            </a:r>
            <a:r>
              <a:rPr spc="-260" dirty="0"/>
              <a:t> </a:t>
            </a:r>
            <a:r>
              <a:rPr spc="-155" dirty="0"/>
              <a:t>Bookin</a:t>
            </a:r>
            <a:r>
              <a:rPr spc="-150" dirty="0"/>
              <a:t>g</a:t>
            </a:r>
            <a:r>
              <a:rPr spc="-229" dirty="0"/>
              <a:t> </a:t>
            </a:r>
            <a:r>
              <a:rPr spc="-130" dirty="0">
                <a:solidFill>
                  <a:srgbClr val="394C68"/>
                </a:solidFill>
              </a:rPr>
              <a:t>MonthS</a:t>
            </a:r>
            <a:endParaRPr spc="-130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1943" y="1130723"/>
            <a:ext cx="700849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6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From this graph, we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can say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that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July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August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months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had 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 Bookings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As,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July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August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generally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surrounds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and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near 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summer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vacation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310515" indent="-336550">
              <a:lnSpc>
                <a:spcPct val="116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Hotels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should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well prepared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for 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month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July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August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maximum </a:t>
            </a:r>
            <a:r>
              <a:rPr sz="1400" b="1" spc="-37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bookings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takes place for this</a:t>
            </a:r>
            <a:r>
              <a:rPr sz="1400" spc="2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month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81786" y="0"/>
            <a:ext cx="462280" cy="5143500"/>
            <a:chOff x="8681786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81786" y="0"/>
              <a:ext cx="462213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1786" y="3695600"/>
              <a:ext cx="462213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964372" cy="10904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26094" y="4687949"/>
            <a:ext cx="1370330" cy="455930"/>
            <a:chOff x="7526094" y="4687949"/>
            <a:chExt cx="1370330" cy="455930"/>
          </a:xfrm>
        </p:grpSpPr>
        <p:sp>
          <p:nvSpPr>
            <p:cNvPr id="7" name="object 7"/>
            <p:cNvSpPr/>
            <p:nvPr/>
          </p:nvSpPr>
          <p:spPr>
            <a:xfrm>
              <a:off x="756582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15818" y="417361"/>
                  </a:lnTo>
                  <a:lnTo>
                    <a:pt x="38475" y="372047"/>
                  </a:lnTo>
                  <a:lnTo>
                    <a:pt x="64339" y="328378"/>
                  </a:lnTo>
                  <a:lnTo>
                    <a:pt x="93335" y="286533"/>
                  </a:lnTo>
                  <a:lnTo>
                    <a:pt x="125389" y="246693"/>
                  </a:lnTo>
                  <a:lnTo>
                    <a:pt x="160425" y="209037"/>
                  </a:lnTo>
                  <a:lnTo>
                    <a:pt x="198081" y="174001"/>
                  </a:lnTo>
                  <a:lnTo>
                    <a:pt x="237921" y="141947"/>
                  </a:lnTo>
                  <a:lnTo>
                    <a:pt x="279765" y="112951"/>
                  </a:lnTo>
                  <a:lnTo>
                    <a:pt x="323435" y="87087"/>
                  </a:lnTo>
                  <a:lnTo>
                    <a:pt x="368749" y="64430"/>
                  </a:lnTo>
                  <a:lnTo>
                    <a:pt x="415527" y="45053"/>
                  </a:lnTo>
                  <a:lnTo>
                    <a:pt x="463590" y="29033"/>
                  </a:lnTo>
                  <a:lnTo>
                    <a:pt x="512758" y="16443"/>
                  </a:lnTo>
                  <a:lnTo>
                    <a:pt x="562850" y="7357"/>
                  </a:lnTo>
                  <a:lnTo>
                    <a:pt x="613687" y="1851"/>
                  </a:lnTo>
                  <a:lnTo>
                    <a:pt x="665088" y="0"/>
                  </a:lnTo>
                  <a:lnTo>
                    <a:pt x="713952" y="1646"/>
                  </a:lnTo>
                  <a:lnTo>
                    <a:pt x="761933" y="6515"/>
                  </a:lnTo>
                  <a:lnTo>
                    <a:pt x="808923" y="14499"/>
                  </a:lnTo>
                  <a:lnTo>
                    <a:pt x="854817" y="25494"/>
                  </a:lnTo>
                  <a:lnTo>
                    <a:pt x="899509" y="39391"/>
                  </a:lnTo>
                  <a:lnTo>
                    <a:pt x="942892" y="56086"/>
                  </a:lnTo>
                  <a:lnTo>
                    <a:pt x="984860" y="75471"/>
                  </a:lnTo>
                  <a:lnTo>
                    <a:pt x="1025306" y="97440"/>
                  </a:lnTo>
                  <a:lnTo>
                    <a:pt x="1064124" y="121888"/>
                  </a:lnTo>
                  <a:lnTo>
                    <a:pt x="1101208" y="148708"/>
                  </a:lnTo>
                  <a:lnTo>
                    <a:pt x="1136452" y="177793"/>
                  </a:lnTo>
                  <a:lnTo>
                    <a:pt x="1169750" y="209037"/>
                  </a:lnTo>
                  <a:lnTo>
                    <a:pt x="1200994" y="242335"/>
                  </a:lnTo>
                  <a:lnTo>
                    <a:pt x="1230079" y="277579"/>
                  </a:lnTo>
                  <a:lnTo>
                    <a:pt x="1256899" y="314663"/>
                  </a:lnTo>
                  <a:lnTo>
                    <a:pt x="1281347" y="353481"/>
                  </a:lnTo>
                  <a:lnTo>
                    <a:pt x="1303316" y="393928"/>
                  </a:lnTo>
                  <a:lnTo>
                    <a:pt x="1322702" y="435895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526083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4" h="63500">
                  <a:moveTo>
                    <a:pt x="63030" y="31508"/>
                  </a:moveTo>
                  <a:lnTo>
                    <a:pt x="60553" y="19253"/>
                  </a:lnTo>
                  <a:lnTo>
                    <a:pt x="53797" y="9232"/>
                  </a:lnTo>
                  <a:lnTo>
                    <a:pt x="43789" y="2476"/>
                  </a:lnTo>
                  <a:lnTo>
                    <a:pt x="31521" y="0"/>
                  </a:lnTo>
                  <a:lnTo>
                    <a:pt x="23164" y="0"/>
                  </a:lnTo>
                  <a:lnTo>
                    <a:pt x="15151" y="3314"/>
                  </a:lnTo>
                  <a:lnTo>
                    <a:pt x="3327" y="15138"/>
                  </a:lnTo>
                  <a:lnTo>
                    <a:pt x="0" y="23152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797" y="53797"/>
                  </a:lnTo>
                  <a:lnTo>
                    <a:pt x="60553" y="43776"/>
                  </a:lnTo>
                  <a:lnTo>
                    <a:pt x="63030" y="31508"/>
                  </a:lnTo>
                  <a:close/>
                </a:path>
                <a:path w="578484" h="63500">
                  <a:moveTo>
                    <a:pt x="320497" y="31508"/>
                  </a:moveTo>
                  <a:lnTo>
                    <a:pt x="318020" y="19253"/>
                  </a:lnTo>
                  <a:lnTo>
                    <a:pt x="311277" y="9232"/>
                  </a:lnTo>
                  <a:lnTo>
                    <a:pt x="301256" y="2476"/>
                  </a:lnTo>
                  <a:lnTo>
                    <a:pt x="288988" y="0"/>
                  </a:lnTo>
                  <a:lnTo>
                    <a:pt x="280631" y="0"/>
                  </a:lnTo>
                  <a:lnTo>
                    <a:pt x="272618" y="3314"/>
                  </a:lnTo>
                  <a:lnTo>
                    <a:pt x="260794" y="15138"/>
                  </a:lnTo>
                  <a:lnTo>
                    <a:pt x="257467" y="23152"/>
                  </a:lnTo>
                  <a:lnTo>
                    <a:pt x="257467" y="31508"/>
                  </a:lnTo>
                  <a:lnTo>
                    <a:pt x="259943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77" y="53797"/>
                  </a:lnTo>
                  <a:lnTo>
                    <a:pt x="318020" y="43776"/>
                  </a:lnTo>
                  <a:lnTo>
                    <a:pt x="320497" y="31508"/>
                  </a:lnTo>
                  <a:close/>
                </a:path>
                <a:path w="578484" h="63500">
                  <a:moveTo>
                    <a:pt x="577964" y="31508"/>
                  </a:moveTo>
                  <a:lnTo>
                    <a:pt x="575487" y="19253"/>
                  </a:lnTo>
                  <a:lnTo>
                    <a:pt x="568744" y="9232"/>
                  </a:lnTo>
                  <a:lnTo>
                    <a:pt x="558723" y="2476"/>
                  </a:lnTo>
                  <a:lnTo>
                    <a:pt x="546455" y="0"/>
                  </a:lnTo>
                  <a:lnTo>
                    <a:pt x="538099" y="0"/>
                  </a:lnTo>
                  <a:lnTo>
                    <a:pt x="530085" y="3314"/>
                  </a:lnTo>
                  <a:lnTo>
                    <a:pt x="518261" y="15138"/>
                  </a:lnTo>
                  <a:lnTo>
                    <a:pt x="514946" y="23152"/>
                  </a:lnTo>
                  <a:lnTo>
                    <a:pt x="514946" y="31508"/>
                  </a:lnTo>
                  <a:lnTo>
                    <a:pt x="517423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44" y="53797"/>
                  </a:lnTo>
                  <a:lnTo>
                    <a:pt x="575487" y="43776"/>
                  </a:lnTo>
                  <a:lnTo>
                    <a:pt x="577964" y="31508"/>
                  </a:lnTo>
                  <a:close/>
                </a:path>
              </a:pathLst>
            </a:custGeom>
            <a:solidFill>
              <a:srgbClr val="61708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7268627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19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4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8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41030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83562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6094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6862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20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3385873"/>
            <a:ext cx="561340" cy="1394460"/>
          </a:xfrm>
          <a:custGeom>
            <a:avLst/>
            <a:gdLst/>
            <a:ahLst/>
            <a:cxnLst/>
            <a:rect l="l" t="t" r="r" b="b"/>
            <a:pathLst>
              <a:path w="561340" h="1394460">
                <a:moveTo>
                  <a:pt x="0" y="1394302"/>
                </a:moveTo>
                <a:lnTo>
                  <a:pt x="0" y="0"/>
                </a:lnTo>
                <a:lnTo>
                  <a:pt x="37340" y="8945"/>
                </a:lnTo>
                <a:lnTo>
                  <a:pt x="82032" y="22842"/>
                </a:lnTo>
                <a:lnTo>
                  <a:pt x="125414" y="39537"/>
                </a:lnTo>
                <a:lnTo>
                  <a:pt x="167382" y="58922"/>
                </a:lnTo>
                <a:lnTo>
                  <a:pt x="207828" y="80892"/>
                </a:lnTo>
                <a:lnTo>
                  <a:pt x="246647" y="105339"/>
                </a:lnTo>
                <a:lnTo>
                  <a:pt x="283731" y="132159"/>
                </a:lnTo>
                <a:lnTo>
                  <a:pt x="318975" y="161244"/>
                </a:lnTo>
                <a:lnTo>
                  <a:pt x="352272" y="192488"/>
                </a:lnTo>
                <a:lnTo>
                  <a:pt x="383517" y="225786"/>
                </a:lnTo>
                <a:lnTo>
                  <a:pt x="412602" y="261030"/>
                </a:lnTo>
                <a:lnTo>
                  <a:pt x="439421" y="298114"/>
                </a:lnTo>
                <a:lnTo>
                  <a:pt x="463869" y="336933"/>
                </a:lnTo>
                <a:lnTo>
                  <a:pt x="485839" y="377379"/>
                </a:lnTo>
                <a:lnTo>
                  <a:pt x="505224" y="419346"/>
                </a:lnTo>
                <a:lnTo>
                  <a:pt x="521919" y="462729"/>
                </a:lnTo>
                <a:lnTo>
                  <a:pt x="535816" y="507421"/>
                </a:lnTo>
                <a:lnTo>
                  <a:pt x="546810" y="553315"/>
                </a:lnTo>
                <a:lnTo>
                  <a:pt x="554795" y="600306"/>
                </a:lnTo>
                <a:lnTo>
                  <a:pt x="559664" y="648286"/>
                </a:lnTo>
                <a:lnTo>
                  <a:pt x="561310" y="697151"/>
                </a:lnTo>
                <a:lnTo>
                  <a:pt x="559664" y="746015"/>
                </a:lnTo>
                <a:lnTo>
                  <a:pt x="554795" y="793995"/>
                </a:lnTo>
                <a:lnTo>
                  <a:pt x="546810" y="840986"/>
                </a:lnTo>
                <a:lnTo>
                  <a:pt x="535816" y="886880"/>
                </a:lnTo>
                <a:lnTo>
                  <a:pt x="521919" y="931572"/>
                </a:lnTo>
                <a:lnTo>
                  <a:pt x="505224" y="974955"/>
                </a:lnTo>
                <a:lnTo>
                  <a:pt x="485839" y="1016922"/>
                </a:lnTo>
                <a:lnTo>
                  <a:pt x="463869" y="1057369"/>
                </a:lnTo>
                <a:lnTo>
                  <a:pt x="439421" y="1096187"/>
                </a:lnTo>
                <a:lnTo>
                  <a:pt x="412602" y="1133271"/>
                </a:lnTo>
                <a:lnTo>
                  <a:pt x="383517" y="1168515"/>
                </a:lnTo>
                <a:lnTo>
                  <a:pt x="352272" y="1201813"/>
                </a:lnTo>
                <a:lnTo>
                  <a:pt x="318975" y="1233057"/>
                </a:lnTo>
                <a:lnTo>
                  <a:pt x="283731" y="1262142"/>
                </a:lnTo>
                <a:lnTo>
                  <a:pt x="246647" y="1288962"/>
                </a:lnTo>
                <a:lnTo>
                  <a:pt x="207828" y="1313410"/>
                </a:lnTo>
                <a:lnTo>
                  <a:pt x="167382" y="1335379"/>
                </a:lnTo>
                <a:lnTo>
                  <a:pt x="125414" y="1354764"/>
                </a:lnTo>
                <a:lnTo>
                  <a:pt x="82032" y="1371459"/>
                </a:lnTo>
                <a:lnTo>
                  <a:pt x="37340" y="1385356"/>
                </a:lnTo>
                <a:lnTo>
                  <a:pt x="0" y="1394302"/>
                </a:lnTo>
                <a:close/>
              </a:path>
            </a:pathLst>
          </a:custGeom>
          <a:solidFill>
            <a:srgbClr val="39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873525" y="434721"/>
            <a:ext cx="331216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90" dirty="0"/>
              <a:t>T</a:t>
            </a:r>
            <a:r>
              <a:rPr spc="-185" dirty="0"/>
              <a:t>o</a:t>
            </a:r>
            <a:r>
              <a:rPr spc="-190" dirty="0"/>
              <a:t>p</a:t>
            </a:r>
            <a:r>
              <a:rPr spc="-260" dirty="0"/>
              <a:t> </a:t>
            </a:r>
            <a:r>
              <a:rPr spc="-155" dirty="0"/>
              <a:t>Bookin</a:t>
            </a:r>
            <a:r>
              <a:rPr spc="-150" dirty="0"/>
              <a:t>g</a:t>
            </a:r>
            <a:r>
              <a:rPr spc="-229" dirty="0"/>
              <a:t> </a:t>
            </a:r>
            <a:r>
              <a:rPr spc="-260" dirty="0">
                <a:solidFill>
                  <a:srgbClr val="394C68"/>
                </a:solidFill>
              </a:rPr>
              <a:t>Year</a:t>
            </a:r>
            <a:endParaRPr spc="-260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3443" y="1128223"/>
            <a:ext cx="713676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6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It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can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summarised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that in 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year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2016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both the hotel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saw a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massive increase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their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bookings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by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far 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year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2016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the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year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of the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highest bookings</a:t>
            </a:r>
            <a:r>
              <a:rPr sz="1400" b="1" spc="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both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2016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2017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 hotel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having 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highest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number of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bookings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but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2015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Resort hotel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having 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highest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number of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68097" y="2384300"/>
            <a:ext cx="4974013" cy="26492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" y="0"/>
            <a:ext cx="462280" cy="5143500"/>
            <a:chOff x="10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" y="0"/>
              <a:ext cx="462225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" y="3695600"/>
              <a:ext cx="462225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7200" y="0"/>
            <a:ext cx="1626799" cy="741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110751" y="4681375"/>
            <a:ext cx="1033780" cy="462280"/>
            <a:chOff x="8110751" y="4681375"/>
            <a:chExt cx="1033780" cy="462280"/>
          </a:xfrm>
        </p:grpSpPr>
        <p:sp>
          <p:nvSpPr>
            <p:cNvPr id="7" name="object 7"/>
            <p:cNvSpPr/>
            <p:nvPr/>
          </p:nvSpPr>
          <p:spPr>
            <a:xfrm>
              <a:off x="8110751" y="4681375"/>
              <a:ext cx="1033780" cy="462280"/>
            </a:xfrm>
            <a:custGeom>
              <a:avLst/>
              <a:gdLst/>
              <a:ahLst/>
              <a:cxnLst/>
              <a:rect l="l" t="t" r="r" b="b"/>
              <a:pathLst>
                <a:path w="1033779" h="462279">
                  <a:moveTo>
                    <a:pt x="1033248" y="462124"/>
                  </a:moveTo>
                  <a:lnTo>
                    <a:pt x="0" y="462124"/>
                  </a:lnTo>
                  <a:lnTo>
                    <a:pt x="9017" y="435070"/>
                  </a:lnTo>
                  <a:lnTo>
                    <a:pt x="27180" y="391221"/>
                  </a:lnTo>
                  <a:lnTo>
                    <a:pt x="48418" y="348745"/>
                  </a:lnTo>
                  <a:lnTo>
                    <a:pt x="72663" y="307811"/>
                  </a:lnTo>
                  <a:lnTo>
                    <a:pt x="99843" y="268587"/>
                  </a:lnTo>
                  <a:lnTo>
                    <a:pt x="129888" y="231242"/>
                  </a:lnTo>
                  <a:lnTo>
                    <a:pt x="162730" y="195945"/>
                  </a:lnTo>
                  <a:lnTo>
                    <a:pt x="198028" y="163103"/>
                  </a:lnTo>
                  <a:lnTo>
                    <a:pt x="235372" y="133057"/>
                  </a:lnTo>
                  <a:lnTo>
                    <a:pt x="274596" y="105877"/>
                  </a:lnTo>
                  <a:lnTo>
                    <a:pt x="315531" y="81633"/>
                  </a:lnTo>
                  <a:lnTo>
                    <a:pt x="358007" y="60394"/>
                  </a:lnTo>
                  <a:lnTo>
                    <a:pt x="401855" y="42232"/>
                  </a:lnTo>
                  <a:lnTo>
                    <a:pt x="446908" y="27214"/>
                  </a:lnTo>
                  <a:lnTo>
                    <a:pt x="492996" y="15413"/>
                  </a:lnTo>
                  <a:lnTo>
                    <a:pt x="539951" y="6896"/>
                  </a:lnTo>
                  <a:lnTo>
                    <a:pt x="587604" y="1735"/>
                  </a:lnTo>
                  <a:lnTo>
                    <a:pt x="635785" y="0"/>
                  </a:lnTo>
                  <a:lnTo>
                    <a:pt x="683563" y="1679"/>
                  </a:lnTo>
                  <a:lnTo>
                    <a:pt x="730433" y="6643"/>
                  </a:lnTo>
                  <a:lnTo>
                    <a:pt x="776284" y="14778"/>
                  </a:lnTo>
                  <a:lnTo>
                    <a:pt x="821001" y="25970"/>
                  </a:lnTo>
                  <a:lnTo>
                    <a:pt x="864473" y="40106"/>
                  </a:lnTo>
                  <a:lnTo>
                    <a:pt x="906585" y="57074"/>
                  </a:lnTo>
                  <a:lnTo>
                    <a:pt x="947224" y="76760"/>
                  </a:lnTo>
                  <a:lnTo>
                    <a:pt x="986277" y="99050"/>
                  </a:lnTo>
                  <a:lnTo>
                    <a:pt x="1023631" y="123832"/>
                  </a:lnTo>
                  <a:lnTo>
                    <a:pt x="1033248" y="131181"/>
                  </a:lnTo>
                  <a:lnTo>
                    <a:pt x="1033248" y="462124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146085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4" h="63500">
                  <a:moveTo>
                    <a:pt x="63030" y="31508"/>
                  </a:moveTo>
                  <a:lnTo>
                    <a:pt x="60553" y="19253"/>
                  </a:lnTo>
                  <a:lnTo>
                    <a:pt x="53797" y="9232"/>
                  </a:lnTo>
                  <a:lnTo>
                    <a:pt x="43789" y="2476"/>
                  </a:lnTo>
                  <a:lnTo>
                    <a:pt x="31521" y="0"/>
                  </a:lnTo>
                  <a:lnTo>
                    <a:pt x="23164" y="0"/>
                  </a:lnTo>
                  <a:lnTo>
                    <a:pt x="15138" y="3314"/>
                  </a:lnTo>
                  <a:lnTo>
                    <a:pt x="3327" y="15138"/>
                  </a:lnTo>
                  <a:lnTo>
                    <a:pt x="0" y="23152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797" y="53797"/>
                  </a:lnTo>
                  <a:lnTo>
                    <a:pt x="60553" y="43776"/>
                  </a:lnTo>
                  <a:lnTo>
                    <a:pt x="63030" y="31508"/>
                  </a:lnTo>
                  <a:close/>
                </a:path>
                <a:path w="578484" h="63500">
                  <a:moveTo>
                    <a:pt x="320497" y="31508"/>
                  </a:moveTo>
                  <a:lnTo>
                    <a:pt x="318020" y="19253"/>
                  </a:lnTo>
                  <a:lnTo>
                    <a:pt x="311264" y="9232"/>
                  </a:lnTo>
                  <a:lnTo>
                    <a:pt x="301256" y="2476"/>
                  </a:lnTo>
                  <a:lnTo>
                    <a:pt x="288988" y="0"/>
                  </a:lnTo>
                  <a:lnTo>
                    <a:pt x="280631" y="0"/>
                  </a:lnTo>
                  <a:lnTo>
                    <a:pt x="272618" y="3314"/>
                  </a:lnTo>
                  <a:lnTo>
                    <a:pt x="260794" y="15138"/>
                  </a:lnTo>
                  <a:lnTo>
                    <a:pt x="257467" y="23152"/>
                  </a:lnTo>
                  <a:lnTo>
                    <a:pt x="257467" y="31508"/>
                  </a:lnTo>
                  <a:lnTo>
                    <a:pt x="259943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64" y="53797"/>
                  </a:lnTo>
                  <a:lnTo>
                    <a:pt x="318020" y="43776"/>
                  </a:lnTo>
                  <a:lnTo>
                    <a:pt x="320497" y="31508"/>
                  </a:lnTo>
                  <a:close/>
                </a:path>
                <a:path w="578484" h="63500">
                  <a:moveTo>
                    <a:pt x="577964" y="31508"/>
                  </a:moveTo>
                  <a:lnTo>
                    <a:pt x="575487" y="19253"/>
                  </a:lnTo>
                  <a:lnTo>
                    <a:pt x="568731" y="9232"/>
                  </a:lnTo>
                  <a:lnTo>
                    <a:pt x="558723" y="2476"/>
                  </a:lnTo>
                  <a:lnTo>
                    <a:pt x="546455" y="0"/>
                  </a:lnTo>
                  <a:lnTo>
                    <a:pt x="538099" y="0"/>
                  </a:lnTo>
                  <a:lnTo>
                    <a:pt x="530085" y="3314"/>
                  </a:lnTo>
                  <a:lnTo>
                    <a:pt x="518261" y="15138"/>
                  </a:lnTo>
                  <a:lnTo>
                    <a:pt x="514934" y="23152"/>
                  </a:lnTo>
                  <a:lnTo>
                    <a:pt x="514934" y="31508"/>
                  </a:lnTo>
                  <a:lnTo>
                    <a:pt x="517410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31" y="53797"/>
                  </a:lnTo>
                  <a:lnTo>
                    <a:pt x="575487" y="43776"/>
                  </a:lnTo>
                  <a:lnTo>
                    <a:pt x="577964" y="31508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7888627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19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4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61030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03562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46094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8862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20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2593703"/>
            <a:ext cx="666115" cy="1424305"/>
          </a:xfrm>
          <a:custGeom>
            <a:avLst/>
            <a:gdLst/>
            <a:ahLst/>
            <a:cxnLst/>
            <a:rect l="l" t="t" r="r" b="b"/>
            <a:pathLst>
              <a:path w="666115" h="1424304">
                <a:moveTo>
                  <a:pt x="0" y="1424192"/>
                </a:moveTo>
                <a:lnTo>
                  <a:pt x="0" y="0"/>
                </a:lnTo>
                <a:lnTo>
                  <a:pt x="1275" y="42"/>
                </a:lnTo>
                <a:lnTo>
                  <a:pt x="49255" y="4911"/>
                </a:lnTo>
                <a:lnTo>
                  <a:pt x="96246" y="12896"/>
                </a:lnTo>
                <a:lnTo>
                  <a:pt x="142140" y="23890"/>
                </a:lnTo>
                <a:lnTo>
                  <a:pt x="186832" y="37788"/>
                </a:lnTo>
                <a:lnTo>
                  <a:pt x="230214" y="54482"/>
                </a:lnTo>
                <a:lnTo>
                  <a:pt x="272182" y="73867"/>
                </a:lnTo>
                <a:lnTo>
                  <a:pt x="312628" y="95837"/>
                </a:lnTo>
                <a:lnTo>
                  <a:pt x="351447" y="120285"/>
                </a:lnTo>
                <a:lnTo>
                  <a:pt x="388531" y="147104"/>
                </a:lnTo>
                <a:lnTo>
                  <a:pt x="423775" y="176189"/>
                </a:lnTo>
                <a:lnTo>
                  <a:pt x="457072" y="207434"/>
                </a:lnTo>
                <a:lnTo>
                  <a:pt x="488317" y="240731"/>
                </a:lnTo>
                <a:lnTo>
                  <a:pt x="517402" y="275975"/>
                </a:lnTo>
                <a:lnTo>
                  <a:pt x="544221" y="313059"/>
                </a:lnTo>
                <a:lnTo>
                  <a:pt x="568669" y="351878"/>
                </a:lnTo>
                <a:lnTo>
                  <a:pt x="590639" y="392324"/>
                </a:lnTo>
                <a:lnTo>
                  <a:pt x="610024" y="434292"/>
                </a:lnTo>
                <a:lnTo>
                  <a:pt x="626719" y="477675"/>
                </a:lnTo>
                <a:lnTo>
                  <a:pt x="640616" y="522366"/>
                </a:lnTo>
                <a:lnTo>
                  <a:pt x="651610" y="568260"/>
                </a:lnTo>
                <a:lnTo>
                  <a:pt x="659595" y="615251"/>
                </a:lnTo>
                <a:lnTo>
                  <a:pt x="664464" y="663232"/>
                </a:lnTo>
                <a:lnTo>
                  <a:pt x="666110" y="712096"/>
                </a:lnTo>
                <a:lnTo>
                  <a:pt x="664464" y="760960"/>
                </a:lnTo>
                <a:lnTo>
                  <a:pt x="659595" y="808941"/>
                </a:lnTo>
                <a:lnTo>
                  <a:pt x="651610" y="855931"/>
                </a:lnTo>
                <a:lnTo>
                  <a:pt x="640616" y="901826"/>
                </a:lnTo>
                <a:lnTo>
                  <a:pt x="626719" y="946517"/>
                </a:lnTo>
                <a:lnTo>
                  <a:pt x="610024" y="989900"/>
                </a:lnTo>
                <a:lnTo>
                  <a:pt x="590639" y="1031868"/>
                </a:lnTo>
                <a:lnTo>
                  <a:pt x="568669" y="1072314"/>
                </a:lnTo>
                <a:lnTo>
                  <a:pt x="544221" y="1111132"/>
                </a:lnTo>
                <a:lnTo>
                  <a:pt x="517402" y="1148217"/>
                </a:lnTo>
                <a:lnTo>
                  <a:pt x="488317" y="1183461"/>
                </a:lnTo>
                <a:lnTo>
                  <a:pt x="457072" y="1216758"/>
                </a:lnTo>
                <a:lnTo>
                  <a:pt x="423775" y="1248002"/>
                </a:lnTo>
                <a:lnTo>
                  <a:pt x="388531" y="1277088"/>
                </a:lnTo>
                <a:lnTo>
                  <a:pt x="351447" y="1303907"/>
                </a:lnTo>
                <a:lnTo>
                  <a:pt x="312628" y="1328355"/>
                </a:lnTo>
                <a:lnTo>
                  <a:pt x="272182" y="1350325"/>
                </a:lnTo>
                <a:lnTo>
                  <a:pt x="230214" y="1369710"/>
                </a:lnTo>
                <a:lnTo>
                  <a:pt x="186832" y="1386404"/>
                </a:lnTo>
                <a:lnTo>
                  <a:pt x="142140" y="1400302"/>
                </a:lnTo>
                <a:lnTo>
                  <a:pt x="96246" y="1411296"/>
                </a:lnTo>
                <a:lnTo>
                  <a:pt x="49255" y="1419281"/>
                </a:lnTo>
                <a:lnTo>
                  <a:pt x="1275" y="1424149"/>
                </a:lnTo>
                <a:lnTo>
                  <a:pt x="0" y="1424192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37125" y="510921"/>
            <a:ext cx="38385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Optima</a:t>
            </a:r>
            <a:r>
              <a:rPr spc="-170" dirty="0"/>
              <a:t>l</a:t>
            </a:r>
            <a:r>
              <a:rPr spc="-250" dirty="0"/>
              <a:t> </a:t>
            </a:r>
            <a:r>
              <a:rPr spc="-180" dirty="0"/>
              <a:t>Sta</a:t>
            </a:r>
            <a:r>
              <a:rPr spc="-185" dirty="0"/>
              <a:t>y</a:t>
            </a:r>
            <a:r>
              <a:rPr spc="-250" dirty="0"/>
              <a:t> </a:t>
            </a:r>
            <a:r>
              <a:rPr spc="-225" dirty="0">
                <a:solidFill>
                  <a:srgbClr val="394C68"/>
                </a:solidFill>
              </a:rPr>
              <a:t>Length</a:t>
            </a:r>
            <a:endParaRPr spc="-225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8543" y="1199709"/>
            <a:ext cx="7320915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5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We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have found that the</a:t>
            </a:r>
            <a:r>
              <a:rPr sz="1400" spc="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Optimal stay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both the type hotel is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less than</a:t>
            </a:r>
            <a:r>
              <a:rPr sz="1400" spc="2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days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So, after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that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staying numbers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have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declined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drastically.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5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Customers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usually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prefers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one week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stay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hotel. So,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hotels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need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work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efficiently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these</a:t>
            </a:r>
            <a:r>
              <a:rPr sz="1400" spc="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seven days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so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that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customers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would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return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 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same hotel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again.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99205" y="2366400"/>
            <a:ext cx="5124237" cy="26902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40326" y="0"/>
            <a:ext cx="1303673" cy="20332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3972" y="110585"/>
            <a:ext cx="63899" cy="63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472" y="110585"/>
            <a:ext cx="63899" cy="63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6970" y="110585"/>
            <a:ext cx="63899" cy="63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3972" y="345205"/>
            <a:ext cx="63899" cy="63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5472" y="345205"/>
            <a:ext cx="63899" cy="638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6970" y="345205"/>
            <a:ext cx="63899" cy="63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719988" cy="187538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2553074"/>
            <a:ext cx="9144000" cy="2590800"/>
            <a:chOff x="0" y="2553074"/>
            <a:chExt cx="9144000" cy="25908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500" y="4564475"/>
              <a:ext cx="4664374" cy="5790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566550"/>
              <a:ext cx="4664374" cy="5769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25004" y="3249680"/>
              <a:ext cx="819150" cy="1642110"/>
            </a:xfrm>
            <a:custGeom>
              <a:avLst/>
              <a:gdLst/>
              <a:ahLst/>
              <a:cxnLst/>
              <a:rect l="l" t="t" r="r" b="b"/>
              <a:pathLst>
                <a:path w="819150" h="1642110">
                  <a:moveTo>
                    <a:pt x="818995" y="1642114"/>
                  </a:moveTo>
                  <a:lnTo>
                    <a:pt x="772745" y="1640741"/>
                  </a:lnTo>
                  <a:lnTo>
                    <a:pt x="724338" y="1636424"/>
                  </a:lnTo>
                  <a:lnTo>
                    <a:pt x="676562" y="1629304"/>
                  </a:lnTo>
                  <a:lnTo>
                    <a:pt x="629525" y="1619443"/>
                  </a:lnTo>
                  <a:lnTo>
                    <a:pt x="583332" y="1606904"/>
                  </a:lnTo>
                  <a:lnTo>
                    <a:pt x="538091" y="1591747"/>
                  </a:lnTo>
                  <a:lnTo>
                    <a:pt x="493907" y="1574034"/>
                  </a:lnTo>
                  <a:lnTo>
                    <a:pt x="450887" y="1553827"/>
                  </a:lnTo>
                  <a:lnTo>
                    <a:pt x="409137" y="1531188"/>
                  </a:lnTo>
                  <a:lnTo>
                    <a:pt x="368765" y="1506179"/>
                  </a:lnTo>
                  <a:lnTo>
                    <a:pt x="329875" y="1478861"/>
                  </a:lnTo>
                  <a:lnTo>
                    <a:pt x="292576" y="1449297"/>
                  </a:lnTo>
                  <a:lnTo>
                    <a:pt x="256972" y="1417547"/>
                  </a:lnTo>
                  <a:lnTo>
                    <a:pt x="223171" y="1383673"/>
                  </a:lnTo>
                  <a:lnTo>
                    <a:pt x="191278" y="1347738"/>
                  </a:lnTo>
                  <a:lnTo>
                    <a:pt x="161401" y="1309804"/>
                  </a:lnTo>
                  <a:lnTo>
                    <a:pt x="133646" y="1269930"/>
                  </a:lnTo>
                  <a:lnTo>
                    <a:pt x="108119" y="1228181"/>
                  </a:lnTo>
                  <a:lnTo>
                    <a:pt x="85117" y="1184991"/>
                  </a:lnTo>
                  <a:lnTo>
                    <a:pt x="64864" y="1140836"/>
                  </a:lnTo>
                  <a:lnTo>
                    <a:pt x="47359" y="1095840"/>
                  </a:lnTo>
                  <a:lnTo>
                    <a:pt x="32602" y="1050126"/>
                  </a:lnTo>
                  <a:lnTo>
                    <a:pt x="20592" y="1003816"/>
                  </a:lnTo>
                  <a:lnTo>
                    <a:pt x="11327" y="957034"/>
                  </a:lnTo>
                  <a:lnTo>
                    <a:pt x="4807" y="909903"/>
                  </a:lnTo>
                  <a:lnTo>
                    <a:pt x="1032" y="862545"/>
                  </a:lnTo>
                  <a:lnTo>
                    <a:pt x="0" y="815084"/>
                  </a:lnTo>
                  <a:lnTo>
                    <a:pt x="1709" y="767642"/>
                  </a:lnTo>
                  <a:lnTo>
                    <a:pt x="6161" y="720343"/>
                  </a:lnTo>
                  <a:lnTo>
                    <a:pt x="13353" y="673310"/>
                  </a:lnTo>
                  <a:lnTo>
                    <a:pt x="23284" y="626665"/>
                  </a:lnTo>
                  <a:lnTo>
                    <a:pt x="35955" y="580531"/>
                  </a:lnTo>
                  <a:lnTo>
                    <a:pt x="51363" y="535032"/>
                  </a:lnTo>
                  <a:lnTo>
                    <a:pt x="69508" y="490290"/>
                  </a:lnTo>
                  <a:lnTo>
                    <a:pt x="90390" y="446429"/>
                  </a:lnTo>
                  <a:lnTo>
                    <a:pt x="114007" y="403571"/>
                  </a:lnTo>
                  <a:lnTo>
                    <a:pt x="140127" y="362190"/>
                  </a:lnTo>
                  <a:lnTo>
                    <a:pt x="168449" y="322717"/>
                  </a:lnTo>
                  <a:lnTo>
                    <a:pt x="198864" y="285212"/>
                  </a:lnTo>
                  <a:lnTo>
                    <a:pt x="231266" y="249735"/>
                  </a:lnTo>
                  <a:lnTo>
                    <a:pt x="265548" y="216347"/>
                  </a:lnTo>
                  <a:lnTo>
                    <a:pt x="301601" y="185109"/>
                  </a:lnTo>
                  <a:lnTo>
                    <a:pt x="339319" y="156079"/>
                  </a:lnTo>
                  <a:lnTo>
                    <a:pt x="378595" y="129318"/>
                  </a:lnTo>
                  <a:lnTo>
                    <a:pt x="419320" y="104888"/>
                  </a:lnTo>
                  <a:lnTo>
                    <a:pt x="461389" y="82846"/>
                  </a:lnTo>
                  <a:lnTo>
                    <a:pt x="504693" y="63255"/>
                  </a:lnTo>
                  <a:lnTo>
                    <a:pt x="549125" y="46175"/>
                  </a:lnTo>
                  <a:lnTo>
                    <a:pt x="594578" y="31664"/>
                  </a:lnTo>
                  <a:lnTo>
                    <a:pt x="640945" y="19785"/>
                  </a:lnTo>
                  <a:lnTo>
                    <a:pt x="688119" y="10596"/>
                  </a:lnTo>
                  <a:lnTo>
                    <a:pt x="735991" y="4158"/>
                  </a:lnTo>
                  <a:lnTo>
                    <a:pt x="784456" y="532"/>
                  </a:lnTo>
                  <a:lnTo>
                    <a:pt x="818995" y="0"/>
                  </a:lnTo>
                  <a:lnTo>
                    <a:pt x="818995" y="1642114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6200" y="2553074"/>
              <a:ext cx="4714874" cy="254964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28425" y="434721"/>
            <a:ext cx="383857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Optima</a:t>
            </a:r>
            <a:r>
              <a:rPr spc="-170" dirty="0"/>
              <a:t>l</a:t>
            </a:r>
            <a:r>
              <a:rPr spc="-250" dirty="0"/>
              <a:t> </a:t>
            </a:r>
            <a:r>
              <a:rPr spc="-180" dirty="0"/>
              <a:t>Sta</a:t>
            </a:r>
            <a:r>
              <a:rPr spc="-185" dirty="0"/>
              <a:t>y</a:t>
            </a:r>
            <a:r>
              <a:rPr spc="-250" dirty="0"/>
              <a:t> </a:t>
            </a:r>
            <a:r>
              <a:rPr spc="-225" dirty="0">
                <a:solidFill>
                  <a:srgbClr val="394C68"/>
                </a:solidFill>
              </a:rPr>
              <a:t>Length</a:t>
            </a:r>
            <a:endParaRPr spc="-225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2225" y="1067322"/>
            <a:ext cx="7513320" cy="153670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546100" indent="-533400">
              <a:lnSpc>
                <a:spcPct val="100000"/>
              </a:lnSpc>
              <a:spcBef>
                <a:spcPts val="1040"/>
              </a:spcBef>
              <a:buFont typeface="MS PGothic" panose="020B0600070205080204" charset="-128"/>
              <a:buChar char="➢"/>
              <a:tabLst>
                <a:tab pos="545465" algn="l"/>
                <a:tab pos="546100" algn="l"/>
              </a:tabLst>
            </a:pPr>
            <a:r>
              <a:rPr sz="2400" spc="-18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Wee</a:t>
            </a:r>
            <a:r>
              <a:rPr sz="2400" spc="-13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k</a:t>
            </a:r>
            <a:r>
              <a:rPr sz="2400" spc="-17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5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WiS</a:t>
            </a:r>
            <a:r>
              <a:rPr sz="2400" spc="-15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2400" spc="-17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8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Numbe</a:t>
            </a:r>
            <a:r>
              <a:rPr sz="2400" spc="-114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9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2400" spc="-13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f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2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Stay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608330" marR="5080" lvl="1" indent="-336550">
              <a:lnSpc>
                <a:spcPct val="116000"/>
              </a:lnSpc>
              <a:spcBef>
                <a:spcPts val="275"/>
              </a:spcBef>
              <a:buFont typeface="Microsoft Sans Serif" panose="020B0604020202020204"/>
              <a:buChar char="●"/>
              <a:tabLst>
                <a:tab pos="607695" algn="l"/>
                <a:tab pos="608965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From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week</a:t>
            </a:r>
            <a:r>
              <a:rPr sz="1400" spc="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28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31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it has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shown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highest days</a:t>
            </a:r>
            <a:r>
              <a:rPr sz="1400" b="1" spc="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stay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whereas from the week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4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11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shown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very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steady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trend in the</a:t>
            </a:r>
            <a:r>
              <a:rPr sz="1400" spc="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number of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stays</a:t>
            </a:r>
            <a:r>
              <a:rPr sz="1400" b="1" spc="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also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week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18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22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shown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least number of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stays</a:t>
            </a:r>
            <a:r>
              <a:rPr sz="1400" b="1" spc="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by 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visitors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aggregate of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all</a:t>
            </a:r>
            <a:r>
              <a:rPr sz="1400" spc="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years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2015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2016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2017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81786" y="0"/>
            <a:ext cx="462280" cy="5143500"/>
            <a:chOff x="8681786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81786" y="0"/>
              <a:ext cx="462213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1786" y="3695600"/>
              <a:ext cx="462213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964372" cy="10904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26094" y="4687949"/>
            <a:ext cx="1370330" cy="455930"/>
            <a:chOff x="7526094" y="4687949"/>
            <a:chExt cx="1370330" cy="455930"/>
          </a:xfrm>
        </p:grpSpPr>
        <p:sp>
          <p:nvSpPr>
            <p:cNvPr id="7" name="object 7"/>
            <p:cNvSpPr/>
            <p:nvPr/>
          </p:nvSpPr>
          <p:spPr>
            <a:xfrm>
              <a:off x="756582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15818" y="417361"/>
                  </a:lnTo>
                  <a:lnTo>
                    <a:pt x="38475" y="372047"/>
                  </a:lnTo>
                  <a:lnTo>
                    <a:pt x="64339" y="328378"/>
                  </a:lnTo>
                  <a:lnTo>
                    <a:pt x="93335" y="286533"/>
                  </a:lnTo>
                  <a:lnTo>
                    <a:pt x="125389" y="246693"/>
                  </a:lnTo>
                  <a:lnTo>
                    <a:pt x="160425" y="209037"/>
                  </a:lnTo>
                  <a:lnTo>
                    <a:pt x="198081" y="174001"/>
                  </a:lnTo>
                  <a:lnTo>
                    <a:pt x="237921" y="141947"/>
                  </a:lnTo>
                  <a:lnTo>
                    <a:pt x="279765" y="112951"/>
                  </a:lnTo>
                  <a:lnTo>
                    <a:pt x="323435" y="87087"/>
                  </a:lnTo>
                  <a:lnTo>
                    <a:pt x="368749" y="64430"/>
                  </a:lnTo>
                  <a:lnTo>
                    <a:pt x="415527" y="45053"/>
                  </a:lnTo>
                  <a:lnTo>
                    <a:pt x="463590" y="29033"/>
                  </a:lnTo>
                  <a:lnTo>
                    <a:pt x="512758" y="16443"/>
                  </a:lnTo>
                  <a:lnTo>
                    <a:pt x="562850" y="7357"/>
                  </a:lnTo>
                  <a:lnTo>
                    <a:pt x="613687" y="1851"/>
                  </a:lnTo>
                  <a:lnTo>
                    <a:pt x="665088" y="0"/>
                  </a:lnTo>
                  <a:lnTo>
                    <a:pt x="713952" y="1646"/>
                  </a:lnTo>
                  <a:lnTo>
                    <a:pt x="761933" y="6515"/>
                  </a:lnTo>
                  <a:lnTo>
                    <a:pt x="808923" y="14499"/>
                  </a:lnTo>
                  <a:lnTo>
                    <a:pt x="854817" y="25494"/>
                  </a:lnTo>
                  <a:lnTo>
                    <a:pt x="899509" y="39391"/>
                  </a:lnTo>
                  <a:lnTo>
                    <a:pt x="942892" y="56086"/>
                  </a:lnTo>
                  <a:lnTo>
                    <a:pt x="984860" y="75471"/>
                  </a:lnTo>
                  <a:lnTo>
                    <a:pt x="1025306" y="97440"/>
                  </a:lnTo>
                  <a:lnTo>
                    <a:pt x="1064124" y="121888"/>
                  </a:lnTo>
                  <a:lnTo>
                    <a:pt x="1101208" y="148708"/>
                  </a:lnTo>
                  <a:lnTo>
                    <a:pt x="1136452" y="177793"/>
                  </a:lnTo>
                  <a:lnTo>
                    <a:pt x="1169750" y="209037"/>
                  </a:lnTo>
                  <a:lnTo>
                    <a:pt x="1200994" y="242335"/>
                  </a:lnTo>
                  <a:lnTo>
                    <a:pt x="1230079" y="277579"/>
                  </a:lnTo>
                  <a:lnTo>
                    <a:pt x="1256899" y="314663"/>
                  </a:lnTo>
                  <a:lnTo>
                    <a:pt x="1281347" y="353481"/>
                  </a:lnTo>
                  <a:lnTo>
                    <a:pt x="1303316" y="393928"/>
                  </a:lnTo>
                  <a:lnTo>
                    <a:pt x="1322702" y="435895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526083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4" h="63500">
                  <a:moveTo>
                    <a:pt x="63030" y="31508"/>
                  </a:moveTo>
                  <a:lnTo>
                    <a:pt x="60553" y="19253"/>
                  </a:lnTo>
                  <a:lnTo>
                    <a:pt x="53797" y="9232"/>
                  </a:lnTo>
                  <a:lnTo>
                    <a:pt x="43789" y="2476"/>
                  </a:lnTo>
                  <a:lnTo>
                    <a:pt x="31521" y="0"/>
                  </a:lnTo>
                  <a:lnTo>
                    <a:pt x="23164" y="0"/>
                  </a:lnTo>
                  <a:lnTo>
                    <a:pt x="15151" y="3314"/>
                  </a:lnTo>
                  <a:lnTo>
                    <a:pt x="3327" y="15138"/>
                  </a:lnTo>
                  <a:lnTo>
                    <a:pt x="0" y="23152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797" y="53797"/>
                  </a:lnTo>
                  <a:lnTo>
                    <a:pt x="60553" y="43776"/>
                  </a:lnTo>
                  <a:lnTo>
                    <a:pt x="63030" y="31508"/>
                  </a:lnTo>
                  <a:close/>
                </a:path>
                <a:path w="578484" h="63500">
                  <a:moveTo>
                    <a:pt x="320497" y="31508"/>
                  </a:moveTo>
                  <a:lnTo>
                    <a:pt x="318020" y="19253"/>
                  </a:lnTo>
                  <a:lnTo>
                    <a:pt x="311277" y="9232"/>
                  </a:lnTo>
                  <a:lnTo>
                    <a:pt x="301256" y="2476"/>
                  </a:lnTo>
                  <a:lnTo>
                    <a:pt x="288988" y="0"/>
                  </a:lnTo>
                  <a:lnTo>
                    <a:pt x="280631" y="0"/>
                  </a:lnTo>
                  <a:lnTo>
                    <a:pt x="272618" y="3314"/>
                  </a:lnTo>
                  <a:lnTo>
                    <a:pt x="260794" y="15138"/>
                  </a:lnTo>
                  <a:lnTo>
                    <a:pt x="257467" y="23152"/>
                  </a:lnTo>
                  <a:lnTo>
                    <a:pt x="257467" y="31508"/>
                  </a:lnTo>
                  <a:lnTo>
                    <a:pt x="259943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77" y="53797"/>
                  </a:lnTo>
                  <a:lnTo>
                    <a:pt x="318020" y="43776"/>
                  </a:lnTo>
                  <a:lnTo>
                    <a:pt x="320497" y="31508"/>
                  </a:lnTo>
                  <a:close/>
                </a:path>
                <a:path w="578484" h="63500">
                  <a:moveTo>
                    <a:pt x="577964" y="31508"/>
                  </a:moveTo>
                  <a:lnTo>
                    <a:pt x="575487" y="19253"/>
                  </a:lnTo>
                  <a:lnTo>
                    <a:pt x="568744" y="9232"/>
                  </a:lnTo>
                  <a:lnTo>
                    <a:pt x="558723" y="2476"/>
                  </a:lnTo>
                  <a:lnTo>
                    <a:pt x="546455" y="0"/>
                  </a:lnTo>
                  <a:lnTo>
                    <a:pt x="538099" y="0"/>
                  </a:lnTo>
                  <a:lnTo>
                    <a:pt x="530085" y="3314"/>
                  </a:lnTo>
                  <a:lnTo>
                    <a:pt x="518261" y="15138"/>
                  </a:lnTo>
                  <a:lnTo>
                    <a:pt x="514946" y="23152"/>
                  </a:lnTo>
                  <a:lnTo>
                    <a:pt x="514946" y="31508"/>
                  </a:lnTo>
                  <a:lnTo>
                    <a:pt x="517423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44" y="53797"/>
                  </a:lnTo>
                  <a:lnTo>
                    <a:pt x="575487" y="43776"/>
                  </a:lnTo>
                  <a:lnTo>
                    <a:pt x="577964" y="31508"/>
                  </a:lnTo>
                  <a:close/>
                </a:path>
              </a:pathLst>
            </a:custGeom>
            <a:solidFill>
              <a:srgbClr val="61708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7268627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19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4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8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41030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83562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6094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6862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20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3385873"/>
            <a:ext cx="561340" cy="1394460"/>
          </a:xfrm>
          <a:custGeom>
            <a:avLst/>
            <a:gdLst/>
            <a:ahLst/>
            <a:cxnLst/>
            <a:rect l="l" t="t" r="r" b="b"/>
            <a:pathLst>
              <a:path w="561340" h="1394460">
                <a:moveTo>
                  <a:pt x="0" y="1394302"/>
                </a:moveTo>
                <a:lnTo>
                  <a:pt x="0" y="0"/>
                </a:lnTo>
                <a:lnTo>
                  <a:pt x="37340" y="8945"/>
                </a:lnTo>
                <a:lnTo>
                  <a:pt x="82032" y="22842"/>
                </a:lnTo>
                <a:lnTo>
                  <a:pt x="125414" y="39537"/>
                </a:lnTo>
                <a:lnTo>
                  <a:pt x="167382" y="58922"/>
                </a:lnTo>
                <a:lnTo>
                  <a:pt x="207828" y="80892"/>
                </a:lnTo>
                <a:lnTo>
                  <a:pt x="246647" y="105339"/>
                </a:lnTo>
                <a:lnTo>
                  <a:pt x="283731" y="132159"/>
                </a:lnTo>
                <a:lnTo>
                  <a:pt x="318975" y="161244"/>
                </a:lnTo>
                <a:lnTo>
                  <a:pt x="352272" y="192488"/>
                </a:lnTo>
                <a:lnTo>
                  <a:pt x="383517" y="225786"/>
                </a:lnTo>
                <a:lnTo>
                  <a:pt x="412602" y="261030"/>
                </a:lnTo>
                <a:lnTo>
                  <a:pt x="439421" y="298114"/>
                </a:lnTo>
                <a:lnTo>
                  <a:pt x="463869" y="336933"/>
                </a:lnTo>
                <a:lnTo>
                  <a:pt x="485839" y="377379"/>
                </a:lnTo>
                <a:lnTo>
                  <a:pt x="505224" y="419346"/>
                </a:lnTo>
                <a:lnTo>
                  <a:pt x="521919" y="462729"/>
                </a:lnTo>
                <a:lnTo>
                  <a:pt x="535816" y="507421"/>
                </a:lnTo>
                <a:lnTo>
                  <a:pt x="546810" y="553315"/>
                </a:lnTo>
                <a:lnTo>
                  <a:pt x="554795" y="600306"/>
                </a:lnTo>
                <a:lnTo>
                  <a:pt x="559664" y="648286"/>
                </a:lnTo>
                <a:lnTo>
                  <a:pt x="561310" y="697151"/>
                </a:lnTo>
                <a:lnTo>
                  <a:pt x="559664" y="746015"/>
                </a:lnTo>
                <a:lnTo>
                  <a:pt x="554795" y="793995"/>
                </a:lnTo>
                <a:lnTo>
                  <a:pt x="546810" y="840986"/>
                </a:lnTo>
                <a:lnTo>
                  <a:pt x="535816" y="886880"/>
                </a:lnTo>
                <a:lnTo>
                  <a:pt x="521919" y="931572"/>
                </a:lnTo>
                <a:lnTo>
                  <a:pt x="505224" y="974955"/>
                </a:lnTo>
                <a:lnTo>
                  <a:pt x="485839" y="1016922"/>
                </a:lnTo>
                <a:lnTo>
                  <a:pt x="463869" y="1057369"/>
                </a:lnTo>
                <a:lnTo>
                  <a:pt x="439421" y="1096187"/>
                </a:lnTo>
                <a:lnTo>
                  <a:pt x="412602" y="1133271"/>
                </a:lnTo>
                <a:lnTo>
                  <a:pt x="383517" y="1168515"/>
                </a:lnTo>
                <a:lnTo>
                  <a:pt x="352272" y="1201813"/>
                </a:lnTo>
                <a:lnTo>
                  <a:pt x="318975" y="1233057"/>
                </a:lnTo>
                <a:lnTo>
                  <a:pt x="283731" y="1262142"/>
                </a:lnTo>
                <a:lnTo>
                  <a:pt x="246647" y="1288962"/>
                </a:lnTo>
                <a:lnTo>
                  <a:pt x="207828" y="1313410"/>
                </a:lnTo>
                <a:lnTo>
                  <a:pt x="167382" y="1335379"/>
                </a:lnTo>
                <a:lnTo>
                  <a:pt x="125414" y="1354764"/>
                </a:lnTo>
                <a:lnTo>
                  <a:pt x="82032" y="1371459"/>
                </a:lnTo>
                <a:lnTo>
                  <a:pt x="37340" y="1385356"/>
                </a:lnTo>
                <a:lnTo>
                  <a:pt x="0" y="1394302"/>
                </a:lnTo>
                <a:close/>
              </a:path>
            </a:pathLst>
          </a:custGeom>
          <a:solidFill>
            <a:srgbClr val="394C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79375" y="434721"/>
            <a:ext cx="557212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Conﬁrmatio</a:t>
            </a:r>
            <a:r>
              <a:rPr spc="-235" dirty="0"/>
              <a:t>n</a:t>
            </a:r>
            <a:r>
              <a:rPr spc="-260" dirty="0"/>
              <a:t> </a:t>
            </a:r>
            <a:r>
              <a:rPr spc="-270" dirty="0"/>
              <a:t>V</a:t>
            </a:r>
            <a:r>
              <a:rPr spc="-215" dirty="0"/>
              <a:t>S</a:t>
            </a:r>
            <a:r>
              <a:rPr spc="-250" dirty="0"/>
              <a:t> </a:t>
            </a:r>
            <a:r>
              <a:rPr spc="-210" dirty="0">
                <a:solidFill>
                  <a:srgbClr val="394C68"/>
                </a:solidFill>
              </a:rPr>
              <a:t>Cancellation</a:t>
            </a:r>
            <a:endParaRPr spc="-210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3843" y="1128223"/>
            <a:ext cx="7581900" cy="10160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8615" indent="-336550" algn="just">
              <a:lnSpc>
                <a:spcPct val="100000"/>
              </a:lnSpc>
              <a:spcBef>
                <a:spcPts val="370"/>
              </a:spcBef>
              <a:buFont typeface="Microsoft Sans Serif" panose="020B0604020202020204"/>
              <a:buChar char="●"/>
              <a:tabLst>
                <a:tab pos="349250" algn="l"/>
              </a:tabLst>
            </a:pP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More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than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1/4th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overall bookings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i.e. approx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27.5%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the tickets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was got</a:t>
            </a:r>
            <a:r>
              <a:rPr sz="1400" spc="2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canceled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126365" indent="-336550" algn="just">
              <a:lnSpc>
                <a:spcPct val="116000"/>
              </a:lnSpc>
              <a:buFont typeface="Microsoft Sans Serif" panose="020B0604020202020204"/>
              <a:buChar char="●"/>
              <a:tabLst>
                <a:tab pos="349250" algn="l"/>
              </a:tabLst>
            </a:pP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We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can clearly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deduce from the 2nd graph that 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 hotel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having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greater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number of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compared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Resort hotel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But, 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cancelation percentage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also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 Hotel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471" y="2403400"/>
            <a:ext cx="2339941" cy="23839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97840" y="2403400"/>
            <a:ext cx="4243305" cy="25876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" y="0"/>
            <a:ext cx="462280" cy="5143500"/>
            <a:chOff x="10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" y="0"/>
              <a:ext cx="462225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" y="3695600"/>
              <a:ext cx="462225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17200" y="0"/>
            <a:ext cx="1626799" cy="7411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110751" y="4681375"/>
            <a:ext cx="1033780" cy="462280"/>
            <a:chOff x="8110751" y="4681375"/>
            <a:chExt cx="1033780" cy="462280"/>
          </a:xfrm>
        </p:grpSpPr>
        <p:sp>
          <p:nvSpPr>
            <p:cNvPr id="7" name="object 7"/>
            <p:cNvSpPr/>
            <p:nvPr/>
          </p:nvSpPr>
          <p:spPr>
            <a:xfrm>
              <a:off x="8110751" y="4681375"/>
              <a:ext cx="1033780" cy="462280"/>
            </a:xfrm>
            <a:custGeom>
              <a:avLst/>
              <a:gdLst/>
              <a:ahLst/>
              <a:cxnLst/>
              <a:rect l="l" t="t" r="r" b="b"/>
              <a:pathLst>
                <a:path w="1033779" h="462279">
                  <a:moveTo>
                    <a:pt x="1033248" y="462124"/>
                  </a:moveTo>
                  <a:lnTo>
                    <a:pt x="0" y="462124"/>
                  </a:lnTo>
                  <a:lnTo>
                    <a:pt x="9017" y="435070"/>
                  </a:lnTo>
                  <a:lnTo>
                    <a:pt x="27180" y="391221"/>
                  </a:lnTo>
                  <a:lnTo>
                    <a:pt x="48418" y="348745"/>
                  </a:lnTo>
                  <a:lnTo>
                    <a:pt x="72663" y="307811"/>
                  </a:lnTo>
                  <a:lnTo>
                    <a:pt x="99843" y="268587"/>
                  </a:lnTo>
                  <a:lnTo>
                    <a:pt x="129888" y="231242"/>
                  </a:lnTo>
                  <a:lnTo>
                    <a:pt x="162730" y="195945"/>
                  </a:lnTo>
                  <a:lnTo>
                    <a:pt x="198028" y="163103"/>
                  </a:lnTo>
                  <a:lnTo>
                    <a:pt x="235372" y="133057"/>
                  </a:lnTo>
                  <a:lnTo>
                    <a:pt x="274596" y="105877"/>
                  </a:lnTo>
                  <a:lnTo>
                    <a:pt x="315531" y="81633"/>
                  </a:lnTo>
                  <a:lnTo>
                    <a:pt x="358007" y="60394"/>
                  </a:lnTo>
                  <a:lnTo>
                    <a:pt x="401855" y="42232"/>
                  </a:lnTo>
                  <a:lnTo>
                    <a:pt x="446908" y="27214"/>
                  </a:lnTo>
                  <a:lnTo>
                    <a:pt x="492996" y="15413"/>
                  </a:lnTo>
                  <a:lnTo>
                    <a:pt x="539951" y="6896"/>
                  </a:lnTo>
                  <a:lnTo>
                    <a:pt x="587604" y="1735"/>
                  </a:lnTo>
                  <a:lnTo>
                    <a:pt x="635785" y="0"/>
                  </a:lnTo>
                  <a:lnTo>
                    <a:pt x="683563" y="1679"/>
                  </a:lnTo>
                  <a:lnTo>
                    <a:pt x="730433" y="6643"/>
                  </a:lnTo>
                  <a:lnTo>
                    <a:pt x="776284" y="14778"/>
                  </a:lnTo>
                  <a:lnTo>
                    <a:pt x="821001" y="25970"/>
                  </a:lnTo>
                  <a:lnTo>
                    <a:pt x="864473" y="40106"/>
                  </a:lnTo>
                  <a:lnTo>
                    <a:pt x="906585" y="57074"/>
                  </a:lnTo>
                  <a:lnTo>
                    <a:pt x="947224" y="76760"/>
                  </a:lnTo>
                  <a:lnTo>
                    <a:pt x="986277" y="99050"/>
                  </a:lnTo>
                  <a:lnTo>
                    <a:pt x="1023631" y="123832"/>
                  </a:lnTo>
                  <a:lnTo>
                    <a:pt x="1033248" y="131181"/>
                  </a:lnTo>
                  <a:lnTo>
                    <a:pt x="1033248" y="462124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146085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4" h="63500">
                  <a:moveTo>
                    <a:pt x="63030" y="31508"/>
                  </a:moveTo>
                  <a:lnTo>
                    <a:pt x="60553" y="19253"/>
                  </a:lnTo>
                  <a:lnTo>
                    <a:pt x="53797" y="9232"/>
                  </a:lnTo>
                  <a:lnTo>
                    <a:pt x="43789" y="2476"/>
                  </a:lnTo>
                  <a:lnTo>
                    <a:pt x="31521" y="0"/>
                  </a:lnTo>
                  <a:lnTo>
                    <a:pt x="23164" y="0"/>
                  </a:lnTo>
                  <a:lnTo>
                    <a:pt x="15138" y="3314"/>
                  </a:lnTo>
                  <a:lnTo>
                    <a:pt x="3327" y="15138"/>
                  </a:lnTo>
                  <a:lnTo>
                    <a:pt x="0" y="23152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797" y="53797"/>
                  </a:lnTo>
                  <a:lnTo>
                    <a:pt x="60553" y="43776"/>
                  </a:lnTo>
                  <a:lnTo>
                    <a:pt x="63030" y="31508"/>
                  </a:lnTo>
                  <a:close/>
                </a:path>
                <a:path w="578484" h="63500">
                  <a:moveTo>
                    <a:pt x="320497" y="31508"/>
                  </a:moveTo>
                  <a:lnTo>
                    <a:pt x="318020" y="19253"/>
                  </a:lnTo>
                  <a:lnTo>
                    <a:pt x="311264" y="9232"/>
                  </a:lnTo>
                  <a:lnTo>
                    <a:pt x="301256" y="2476"/>
                  </a:lnTo>
                  <a:lnTo>
                    <a:pt x="288988" y="0"/>
                  </a:lnTo>
                  <a:lnTo>
                    <a:pt x="280631" y="0"/>
                  </a:lnTo>
                  <a:lnTo>
                    <a:pt x="272618" y="3314"/>
                  </a:lnTo>
                  <a:lnTo>
                    <a:pt x="260794" y="15138"/>
                  </a:lnTo>
                  <a:lnTo>
                    <a:pt x="257467" y="23152"/>
                  </a:lnTo>
                  <a:lnTo>
                    <a:pt x="257467" y="31508"/>
                  </a:lnTo>
                  <a:lnTo>
                    <a:pt x="259943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64" y="53797"/>
                  </a:lnTo>
                  <a:lnTo>
                    <a:pt x="318020" y="43776"/>
                  </a:lnTo>
                  <a:lnTo>
                    <a:pt x="320497" y="31508"/>
                  </a:lnTo>
                  <a:close/>
                </a:path>
                <a:path w="578484" h="63500">
                  <a:moveTo>
                    <a:pt x="577964" y="31508"/>
                  </a:moveTo>
                  <a:lnTo>
                    <a:pt x="575487" y="19253"/>
                  </a:lnTo>
                  <a:lnTo>
                    <a:pt x="568731" y="9232"/>
                  </a:lnTo>
                  <a:lnTo>
                    <a:pt x="558723" y="2476"/>
                  </a:lnTo>
                  <a:lnTo>
                    <a:pt x="546455" y="0"/>
                  </a:lnTo>
                  <a:lnTo>
                    <a:pt x="538099" y="0"/>
                  </a:lnTo>
                  <a:lnTo>
                    <a:pt x="530085" y="3314"/>
                  </a:lnTo>
                  <a:lnTo>
                    <a:pt x="518261" y="15138"/>
                  </a:lnTo>
                  <a:lnTo>
                    <a:pt x="514934" y="23152"/>
                  </a:lnTo>
                  <a:lnTo>
                    <a:pt x="514934" y="31508"/>
                  </a:lnTo>
                  <a:lnTo>
                    <a:pt x="517410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31" y="53797"/>
                  </a:lnTo>
                  <a:lnTo>
                    <a:pt x="575487" y="43776"/>
                  </a:lnTo>
                  <a:lnTo>
                    <a:pt x="577964" y="31508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7888627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19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4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61030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03562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3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46094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8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88862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20"/>
                </a:lnTo>
                <a:lnTo>
                  <a:pt x="23154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3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2593703"/>
            <a:ext cx="666115" cy="1424305"/>
          </a:xfrm>
          <a:custGeom>
            <a:avLst/>
            <a:gdLst/>
            <a:ahLst/>
            <a:cxnLst/>
            <a:rect l="l" t="t" r="r" b="b"/>
            <a:pathLst>
              <a:path w="666115" h="1424304">
                <a:moveTo>
                  <a:pt x="0" y="1424192"/>
                </a:moveTo>
                <a:lnTo>
                  <a:pt x="0" y="0"/>
                </a:lnTo>
                <a:lnTo>
                  <a:pt x="1275" y="42"/>
                </a:lnTo>
                <a:lnTo>
                  <a:pt x="49255" y="4911"/>
                </a:lnTo>
                <a:lnTo>
                  <a:pt x="96246" y="12896"/>
                </a:lnTo>
                <a:lnTo>
                  <a:pt x="142140" y="23890"/>
                </a:lnTo>
                <a:lnTo>
                  <a:pt x="186832" y="37788"/>
                </a:lnTo>
                <a:lnTo>
                  <a:pt x="230214" y="54482"/>
                </a:lnTo>
                <a:lnTo>
                  <a:pt x="272182" y="73867"/>
                </a:lnTo>
                <a:lnTo>
                  <a:pt x="312628" y="95837"/>
                </a:lnTo>
                <a:lnTo>
                  <a:pt x="351447" y="120285"/>
                </a:lnTo>
                <a:lnTo>
                  <a:pt x="388531" y="147104"/>
                </a:lnTo>
                <a:lnTo>
                  <a:pt x="423775" y="176189"/>
                </a:lnTo>
                <a:lnTo>
                  <a:pt x="457072" y="207434"/>
                </a:lnTo>
                <a:lnTo>
                  <a:pt x="488317" y="240731"/>
                </a:lnTo>
                <a:lnTo>
                  <a:pt x="517402" y="275975"/>
                </a:lnTo>
                <a:lnTo>
                  <a:pt x="544221" y="313059"/>
                </a:lnTo>
                <a:lnTo>
                  <a:pt x="568669" y="351878"/>
                </a:lnTo>
                <a:lnTo>
                  <a:pt x="590639" y="392324"/>
                </a:lnTo>
                <a:lnTo>
                  <a:pt x="610024" y="434292"/>
                </a:lnTo>
                <a:lnTo>
                  <a:pt x="626719" y="477675"/>
                </a:lnTo>
                <a:lnTo>
                  <a:pt x="640616" y="522366"/>
                </a:lnTo>
                <a:lnTo>
                  <a:pt x="651610" y="568260"/>
                </a:lnTo>
                <a:lnTo>
                  <a:pt x="659595" y="615251"/>
                </a:lnTo>
                <a:lnTo>
                  <a:pt x="664464" y="663232"/>
                </a:lnTo>
                <a:lnTo>
                  <a:pt x="666110" y="712096"/>
                </a:lnTo>
                <a:lnTo>
                  <a:pt x="664464" y="760960"/>
                </a:lnTo>
                <a:lnTo>
                  <a:pt x="659595" y="808941"/>
                </a:lnTo>
                <a:lnTo>
                  <a:pt x="651610" y="855931"/>
                </a:lnTo>
                <a:lnTo>
                  <a:pt x="640616" y="901826"/>
                </a:lnTo>
                <a:lnTo>
                  <a:pt x="626719" y="946517"/>
                </a:lnTo>
                <a:lnTo>
                  <a:pt x="610024" y="989900"/>
                </a:lnTo>
                <a:lnTo>
                  <a:pt x="590639" y="1031868"/>
                </a:lnTo>
                <a:lnTo>
                  <a:pt x="568669" y="1072314"/>
                </a:lnTo>
                <a:lnTo>
                  <a:pt x="544221" y="1111132"/>
                </a:lnTo>
                <a:lnTo>
                  <a:pt x="517402" y="1148217"/>
                </a:lnTo>
                <a:lnTo>
                  <a:pt x="488317" y="1183461"/>
                </a:lnTo>
                <a:lnTo>
                  <a:pt x="457072" y="1216758"/>
                </a:lnTo>
                <a:lnTo>
                  <a:pt x="423775" y="1248002"/>
                </a:lnTo>
                <a:lnTo>
                  <a:pt x="388531" y="1277088"/>
                </a:lnTo>
                <a:lnTo>
                  <a:pt x="351447" y="1303907"/>
                </a:lnTo>
                <a:lnTo>
                  <a:pt x="312628" y="1328355"/>
                </a:lnTo>
                <a:lnTo>
                  <a:pt x="272182" y="1350325"/>
                </a:lnTo>
                <a:lnTo>
                  <a:pt x="230214" y="1369710"/>
                </a:lnTo>
                <a:lnTo>
                  <a:pt x="186832" y="1386404"/>
                </a:lnTo>
                <a:lnTo>
                  <a:pt x="142140" y="1400302"/>
                </a:lnTo>
                <a:lnTo>
                  <a:pt x="96246" y="1411296"/>
                </a:lnTo>
                <a:lnTo>
                  <a:pt x="49255" y="1419281"/>
                </a:lnTo>
                <a:lnTo>
                  <a:pt x="1275" y="1424149"/>
                </a:lnTo>
                <a:lnTo>
                  <a:pt x="0" y="1424192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147175" y="587121"/>
            <a:ext cx="6817359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MoStl</a:t>
            </a:r>
            <a:r>
              <a:rPr spc="-120" dirty="0"/>
              <a:t>y</a:t>
            </a:r>
            <a:r>
              <a:rPr spc="-260" dirty="0"/>
              <a:t> </a:t>
            </a:r>
            <a:r>
              <a:rPr spc="-204" dirty="0"/>
              <a:t>Arrive</a:t>
            </a:r>
            <a:r>
              <a:rPr spc="-245" dirty="0"/>
              <a:t>d</a:t>
            </a:r>
            <a:r>
              <a:rPr spc="-250" dirty="0"/>
              <a:t> </a:t>
            </a:r>
            <a:r>
              <a:rPr spc="-240" dirty="0">
                <a:solidFill>
                  <a:srgbClr val="394C68"/>
                </a:solidFill>
              </a:rPr>
              <a:t>CuStomerS</a:t>
            </a:r>
            <a:r>
              <a:rPr spc="-229" dirty="0">
                <a:solidFill>
                  <a:srgbClr val="394C68"/>
                </a:solidFill>
              </a:rPr>
              <a:t>/</a:t>
            </a:r>
            <a:r>
              <a:rPr spc="-260" dirty="0">
                <a:solidFill>
                  <a:srgbClr val="394C68"/>
                </a:solidFill>
              </a:rPr>
              <a:t> </a:t>
            </a:r>
            <a:r>
              <a:rPr spc="-190" dirty="0">
                <a:solidFill>
                  <a:srgbClr val="394C68"/>
                </a:solidFill>
              </a:rPr>
              <a:t>ViSitorS</a:t>
            </a:r>
            <a:endParaRPr spc="-190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1743" y="1352109"/>
            <a:ext cx="6475730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5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It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can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summarised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that 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Transient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type of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customers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visit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whereas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visitors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who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 in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group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comes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the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category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of</a:t>
            </a:r>
            <a:r>
              <a:rPr sz="1400" spc="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least visitors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3812" y="2261849"/>
            <a:ext cx="5201041" cy="27701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280" cy="5143500"/>
            <a:chOff x="0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462224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95600"/>
              <a:ext cx="462224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0524" y="4646449"/>
            <a:ext cx="1593475" cy="4970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9638" y="0"/>
            <a:ext cx="1964361" cy="10904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47922" y="4687949"/>
            <a:ext cx="1370330" cy="455930"/>
            <a:chOff x="247922" y="4687949"/>
            <a:chExt cx="1370330" cy="455930"/>
          </a:xfrm>
        </p:grpSpPr>
        <p:sp>
          <p:nvSpPr>
            <p:cNvPr id="8" name="object 8"/>
            <p:cNvSpPr/>
            <p:nvPr/>
          </p:nvSpPr>
          <p:spPr>
            <a:xfrm>
              <a:off x="24792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7563" y="435895"/>
                  </a:lnTo>
                  <a:lnTo>
                    <a:pt x="26948" y="393928"/>
                  </a:lnTo>
                  <a:lnTo>
                    <a:pt x="48918" y="353481"/>
                  </a:lnTo>
                  <a:lnTo>
                    <a:pt x="73365" y="314663"/>
                  </a:lnTo>
                  <a:lnTo>
                    <a:pt x="100185" y="277579"/>
                  </a:lnTo>
                  <a:lnTo>
                    <a:pt x="129270" y="242335"/>
                  </a:lnTo>
                  <a:lnTo>
                    <a:pt x="160515" y="209037"/>
                  </a:lnTo>
                  <a:lnTo>
                    <a:pt x="193812" y="177793"/>
                  </a:lnTo>
                  <a:lnTo>
                    <a:pt x="229056" y="148708"/>
                  </a:lnTo>
                  <a:lnTo>
                    <a:pt x="266140" y="121888"/>
                  </a:lnTo>
                  <a:lnTo>
                    <a:pt x="304959" y="97440"/>
                  </a:lnTo>
                  <a:lnTo>
                    <a:pt x="345405" y="75471"/>
                  </a:lnTo>
                  <a:lnTo>
                    <a:pt x="387372" y="56086"/>
                  </a:lnTo>
                  <a:lnTo>
                    <a:pt x="430755" y="39391"/>
                  </a:lnTo>
                  <a:lnTo>
                    <a:pt x="475447" y="25494"/>
                  </a:lnTo>
                  <a:lnTo>
                    <a:pt x="521341" y="14499"/>
                  </a:lnTo>
                  <a:lnTo>
                    <a:pt x="568332" y="6515"/>
                  </a:lnTo>
                  <a:lnTo>
                    <a:pt x="616312" y="1646"/>
                  </a:lnTo>
                  <a:lnTo>
                    <a:pt x="665177" y="0"/>
                  </a:lnTo>
                  <a:lnTo>
                    <a:pt x="716578" y="1851"/>
                  </a:lnTo>
                  <a:lnTo>
                    <a:pt x="767414" y="7357"/>
                  </a:lnTo>
                  <a:lnTo>
                    <a:pt x="817506" y="16443"/>
                  </a:lnTo>
                  <a:lnTo>
                    <a:pt x="866674" y="29033"/>
                  </a:lnTo>
                  <a:lnTo>
                    <a:pt x="914737" y="45053"/>
                  </a:lnTo>
                  <a:lnTo>
                    <a:pt x="961515" y="64430"/>
                  </a:lnTo>
                  <a:lnTo>
                    <a:pt x="1006829" y="87087"/>
                  </a:lnTo>
                  <a:lnTo>
                    <a:pt x="1050499" y="112951"/>
                  </a:lnTo>
                  <a:lnTo>
                    <a:pt x="1092343" y="141947"/>
                  </a:lnTo>
                  <a:lnTo>
                    <a:pt x="1132183" y="174001"/>
                  </a:lnTo>
                  <a:lnTo>
                    <a:pt x="1169839" y="209037"/>
                  </a:lnTo>
                  <a:lnTo>
                    <a:pt x="1204875" y="246693"/>
                  </a:lnTo>
                  <a:lnTo>
                    <a:pt x="1236929" y="286533"/>
                  </a:lnTo>
                  <a:lnTo>
                    <a:pt x="1265925" y="328378"/>
                  </a:lnTo>
                  <a:lnTo>
                    <a:pt x="1291789" y="372047"/>
                  </a:lnTo>
                  <a:lnTo>
                    <a:pt x="1314447" y="417361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939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5" h="63500">
                  <a:moveTo>
                    <a:pt x="63030" y="23152"/>
                  </a:moveTo>
                  <a:lnTo>
                    <a:pt x="59715" y="15138"/>
                  </a:lnTo>
                  <a:lnTo>
                    <a:pt x="47891" y="3314"/>
                  </a:lnTo>
                  <a:lnTo>
                    <a:pt x="39878" y="0"/>
                  </a:lnTo>
                  <a:lnTo>
                    <a:pt x="31521" y="0"/>
                  </a:lnTo>
                  <a:lnTo>
                    <a:pt x="19253" y="2476"/>
                  </a:lnTo>
                  <a:lnTo>
                    <a:pt x="9232" y="9232"/>
                  </a:lnTo>
                  <a:lnTo>
                    <a:pt x="2476" y="19253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809" y="53797"/>
                  </a:lnTo>
                  <a:lnTo>
                    <a:pt x="60553" y="43776"/>
                  </a:lnTo>
                  <a:lnTo>
                    <a:pt x="63030" y="31508"/>
                  </a:lnTo>
                  <a:lnTo>
                    <a:pt x="63030" y="23152"/>
                  </a:lnTo>
                  <a:close/>
                </a:path>
                <a:path w="578485" h="63500">
                  <a:moveTo>
                    <a:pt x="320497" y="23152"/>
                  </a:moveTo>
                  <a:lnTo>
                    <a:pt x="317182" y="15138"/>
                  </a:lnTo>
                  <a:lnTo>
                    <a:pt x="305358" y="3314"/>
                  </a:lnTo>
                  <a:lnTo>
                    <a:pt x="297345" y="0"/>
                  </a:lnTo>
                  <a:lnTo>
                    <a:pt x="288988" y="0"/>
                  </a:lnTo>
                  <a:lnTo>
                    <a:pt x="276720" y="2476"/>
                  </a:lnTo>
                  <a:lnTo>
                    <a:pt x="266700" y="9232"/>
                  </a:lnTo>
                  <a:lnTo>
                    <a:pt x="259956" y="19253"/>
                  </a:lnTo>
                  <a:lnTo>
                    <a:pt x="257479" y="31508"/>
                  </a:lnTo>
                  <a:lnTo>
                    <a:pt x="259956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77" y="53797"/>
                  </a:lnTo>
                  <a:lnTo>
                    <a:pt x="318020" y="43776"/>
                  </a:lnTo>
                  <a:lnTo>
                    <a:pt x="320497" y="31508"/>
                  </a:lnTo>
                  <a:lnTo>
                    <a:pt x="320497" y="23152"/>
                  </a:lnTo>
                  <a:close/>
                </a:path>
                <a:path w="578485" h="63500">
                  <a:moveTo>
                    <a:pt x="577964" y="23152"/>
                  </a:moveTo>
                  <a:lnTo>
                    <a:pt x="574649" y="15138"/>
                  </a:lnTo>
                  <a:lnTo>
                    <a:pt x="562825" y="3314"/>
                  </a:lnTo>
                  <a:lnTo>
                    <a:pt x="554812" y="0"/>
                  </a:lnTo>
                  <a:lnTo>
                    <a:pt x="546455" y="0"/>
                  </a:lnTo>
                  <a:lnTo>
                    <a:pt x="534187" y="2476"/>
                  </a:lnTo>
                  <a:lnTo>
                    <a:pt x="524167" y="9232"/>
                  </a:lnTo>
                  <a:lnTo>
                    <a:pt x="517423" y="19253"/>
                  </a:lnTo>
                  <a:lnTo>
                    <a:pt x="514946" y="31508"/>
                  </a:lnTo>
                  <a:lnTo>
                    <a:pt x="517423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44" y="53797"/>
                  </a:lnTo>
                  <a:lnTo>
                    <a:pt x="575487" y="43776"/>
                  </a:lnTo>
                  <a:lnTo>
                    <a:pt x="577964" y="31508"/>
                  </a:lnTo>
                  <a:lnTo>
                    <a:pt x="577964" y="23152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812355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19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4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9951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7419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5488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12355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95925" y="510921"/>
            <a:ext cx="24498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Overal</a:t>
            </a:r>
            <a:r>
              <a:rPr spc="-160" dirty="0"/>
              <a:t>l</a:t>
            </a:r>
            <a:r>
              <a:rPr spc="-254" dirty="0"/>
              <a:t> </a:t>
            </a:r>
            <a:r>
              <a:rPr spc="-200" dirty="0">
                <a:solidFill>
                  <a:srgbClr val="394C68"/>
                </a:solidFill>
              </a:rPr>
              <a:t>StatS</a:t>
            </a:r>
            <a:endParaRPr spc="-200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5986" y="1399083"/>
            <a:ext cx="1771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InSight</a:t>
            </a:r>
            <a:r>
              <a:rPr sz="2400" spc="-9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4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found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0992" y="1872234"/>
            <a:ext cx="2928620" cy="247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300990" indent="-336550">
              <a:lnSpc>
                <a:spcPct val="115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Maximum</a:t>
            </a:r>
            <a:r>
              <a:rPr sz="1400" b="1" spc="-3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guest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came</a:t>
            </a:r>
            <a:r>
              <a:rPr sz="1400" spc="-3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year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2016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5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Maximum</a:t>
            </a:r>
            <a:r>
              <a:rPr sz="1400" b="1" spc="-3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arrival</a:t>
            </a:r>
            <a:r>
              <a:rPr sz="1400" spc="-2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week</a:t>
            </a:r>
            <a:r>
              <a:rPr sz="1400" b="1" spc="-3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number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30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55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Maximum</a:t>
            </a:r>
            <a:r>
              <a:rPr sz="1400" b="1" spc="-3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arrival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happens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endParaRPr sz="1400">
              <a:latin typeface="Arial MT"/>
              <a:cs typeface="Arial MT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last</a:t>
            </a:r>
            <a:r>
              <a:rPr sz="14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-2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month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55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Maximum</a:t>
            </a:r>
            <a:r>
              <a:rPr sz="1400" b="1" spc="-3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guests</a:t>
            </a:r>
            <a:r>
              <a:rPr sz="1400" spc="-3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comes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with</a:t>
            </a:r>
            <a:endParaRPr sz="1400">
              <a:latin typeface="Arial MT"/>
              <a:cs typeface="Arial MT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no</a:t>
            </a:r>
            <a:r>
              <a:rPr sz="1400" b="1" spc="-9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children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5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There</a:t>
            </a:r>
            <a:r>
              <a:rPr sz="1400" spc="-3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very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less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requirement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>
              <a:lnSpc>
                <a:spcPct val="100000"/>
              </a:lnSpc>
              <a:spcBef>
                <a:spcPts val="255"/>
              </a:spcBef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-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Car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parking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spaces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85175" y="1316750"/>
            <a:ext cx="4531574" cy="34766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81775" y="0"/>
            <a:ext cx="462280" cy="5143500"/>
            <a:chOff x="8681775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681775" y="0"/>
              <a:ext cx="462224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1775" y="3695600"/>
              <a:ext cx="462224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615136"/>
            <a:ext cx="703562" cy="15283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741974" cy="86812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526084" y="4687949"/>
            <a:ext cx="1370330" cy="455930"/>
            <a:chOff x="7526084" y="4687949"/>
            <a:chExt cx="1370330" cy="455930"/>
          </a:xfrm>
        </p:grpSpPr>
        <p:sp>
          <p:nvSpPr>
            <p:cNvPr id="8" name="object 8"/>
            <p:cNvSpPr/>
            <p:nvPr/>
          </p:nvSpPr>
          <p:spPr>
            <a:xfrm>
              <a:off x="756581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15818" y="417361"/>
                  </a:lnTo>
                  <a:lnTo>
                    <a:pt x="38475" y="372047"/>
                  </a:lnTo>
                  <a:lnTo>
                    <a:pt x="64339" y="328378"/>
                  </a:lnTo>
                  <a:lnTo>
                    <a:pt x="93335" y="286533"/>
                  </a:lnTo>
                  <a:lnTo>
                    <a:pt x="125389" y="246693"/>
                  </a:lnTo>
                  <a:lnTo>
                    <a:pt x="160425" y="209037"/>
                  </a:lnTo>
                  <a:lnTo>
                    <a:pt x="198081" y="174001"/>
                  </a:lnTo>
                  <a:lnTo>
                    <a:pt x="237921" y="141947"/>
                  </a:lnTo>
                  <a:lnTo>
                    <a:pt x="279766" y="112951"/>
                  </a:lnTo>
                  <a:lnTo>
                    <a:pt x="323435" y="87087"/>
                  </a:lnTo>
                  <a:lnTo>
                    <a:pt x="368749" y="64430"/>
                  </a:lnTo>
                  <a:lnTo>
                    <a:pt x="415527" y="45053"/>
                  </a:lnTo>
                  <a:lnTo>
                    <a:pt x="463591" y="29033"/>
                  </a:lnTo>
                  <a:lnTo>
                    <a:pt x="512758" y="16443"/>
                  </a:lnTo>
                  <a:lnTo>
                    <a:pt x="562850" y="7357"/>
                  </a:lnTo>
                  <a:lnTo>
                    <a:pt x="613687" y="1851"/>
                  </a:lnTo>
                  <a:lnTo>
                    <a:pt x="665088" y="0"/>
                  </a:lnTo>
                  <a:lnTo>
                    <a:pt x="713952" y="1646"/>
                  </a:lnTo>
                  <a:lnTo>
                    <a:pt x="761933" y="6515"/>
                  </a:lnTo>
                  <a:lnTo>
                    <a:pt x="808923" y="14499"/>
                  </a:lnTo>
                  <a:lnTo>
                    <a:pt x="854817" y="25494"/>
                  </a:lnTo>
                  <a:lnTo>
                    <a:pt x="899509" y="39391"/>
                  </a:lnTo>
                  <a:lnTo>
                    <a:pt x="942892" y="56086"/>
                  </a:lnTo>
                  <a:lnTo>
                    <a:pt x="984860" y="75471"/>
                  </a:lnTo>
                  <a:lnTo>
                    <a:pt x="1025306" y="97440"/>
                  </a:lnTo>
                  <a:lnTo>
                    <a:pt x="1064124" y="121888"/>
                  </a:lnTo>
                  <a:lnTo>
                    <a:pt x="1101209" y="148708"/>
                  </a:lnTo>
                  <a:lnTo>
                    <a:pt x="1136453" y="177793"/>
                  </a:lnTo>
                  <a:lnTo>
                    <a:pt x="1169750" y="209037"/>
                  </a:lnTo>
                  <a:lnTo>
                    <a:pt x="1200994" y="242335"/>
                  </a:lnTo>
                  <a:lnTo>
                    <a:pt x="1230079" y="277579"/>
                  </a:lnTo>
                  <a:lnTo>
                    <a:pt x="1256899" y="314663"/>
                  </a:lnTo>
                  <a:lnTo>
                    <a:pt x="1281347" y="353481"/>
                  </a:lnTo>
                  <a:lnTo>
                    <a:pt x="1303316" y="393928"/>
                  </a:lnTo>
                  <a:lnTo>
                    <a:pt x="1322702" y="435895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526083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4" h="63500">
                  <a:moveTo>
                    <a:pt x="63017" y="31508"/>
                  </a:moveTo>
                  <a:lnTo>
                    <a:pt x="60540" y="19253"/>
                  </a:lnTo>
                  <a:lnTo>
                    <a:pt x="53797" y="9232"/>
                  </a:lnTo>
                  <a:lnTo>
                    <a:pt x="43776" y="2476"/>
                  </a:lnTo>
                  <a:lnTo>
                    <a:pt x="31508" y="0"/>
                  </a:lnTo>
                  <a:lnTo>
                    <a:pt x="23152" y="0"/>
                  </a:lnTo>
                  <a:lnTo>
                    <a:pt x="15138" y="3314"/>
                  </a:lnTo>
                  <a:lnTo>
                    <a:pt x="3314" y="15138"/>
                  </a:lnTo>
                  <a:lnTo>
                    <a:pt x="0" y="23152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20" y="53797"/>
                  </a:lnTo>
                  <a:lnTo>
                    <a:pt x="19240" y="60553"/>
                  </a:lnTo>
                  <a:lnTo>
                    <a:pt x="31508" y="63030"/>
                  </a:lnTo>
                  <a:lnTo>
                    <a:pt x="43776" y="60553"/>
                  </a:lnTo>
                  <a:lnTo>
                    <a:pt x="53797" y="53797"/>
                  </a:lnTo>
                  <a:lnTo>
                    <a:pt x="60540" y="43776"/>
                  </a:lnTo>
                  <a:lnTo>
                    <a:pt x="63017" y="31508"/>
                  </a:lnTo>
                  <a:close/>
                </a:path>
                <a:path w="578484" h="63500">
                  <a:moveTo>
                    <a:pt x="320497" y="31508"/>
                  </a:moveTo>
                  <a:lnTo>
                    <a:pt x="318020" y="19253"/>
                  </a:lnTo>
                  <a:lnTo>
                    <a:pt x="311264" y="9232"/>
                  </a:lnTo>
                  <a:lnTo>
                    <a:pt x="301244" y="2476"/>
                  </a:lnTo>
                  <a:lnTo>
                    <a:pt x="288975" y="0"/>
                  </a:lnTo>
                  <a:lnTo>
                    <a:pt x="280619" y="0"/>
                  </a:lnTo>
                  <a:lnTo>
                    <a:pt x="272605" y="3314"/>
                  </a:lnTo>
                  <a:lnTo>
                    <a:pt x="260781" y="15138"/>
                  </a:lnTo>
                  <a:lnTo>
                    <a:pt x="257467" y="23152"/>
                  </a:lnTo>
                  <a:lnTo>
                    <a:pt x="257467" y="31508"/>
                  </a:lnTo>
                  <a:lnTo>
                    <a:pt x="259943" y="43776"/>
                  </a:lnTo>
                  <a:lnTo>
                    <a:pt x="266687" y="53797"/>
                  </a:lnTo>
                  <a:lnTo>
                    <a:pt x="276707" y="60553"/>
                  </a:lnTo>
                  <a:lnTo>
                    <a:pt x="288975" y="63030"/>
                  </a:lnTo>
                  <a:lnTo>
                    <a:pt x="301244" y="60553"/>
                  </a:lnTo>
                  <a:lnTo>
                    <a:pt x="311264" y="53797"/>
                  </a:lnTo>
                  <a:lnTo>
                    <a:pt x="318020" y="43776"/>
                  </a:lnTo>
                  <a:lnTo>
                    <a:pt x="320497" y="31508"/>
                  </a:lnTo>
                  <a:close/>
                </a:path>
                <a:path w="578484" h="63500">
                  <a:moveTo>
                    <a:pt x="577964" y="31508"/>
                  </a:moveTo>
                  <a:lnTo>
                    <a:pt x="575487" y="19253"/>
                  </a:lnTo>
                  <a:lnTo>
                    <a:pt x="568731" y="9232"/>
                  </a:lnTo>
                  <a:lnTo>
                    <a:pt x="558711" y="2476"/>
                  </a:lnTo>
                  <a:lnTo>
                    <a:pt x="546442" y="0"/>
                  </a:lnTo>
                  <a:lnTo>
                    <a:pt x="538086" y="0"/>
                  </a:lnTo>
                  <a:lnTo>
                    <a:pt x="530072" y="3314"/>
                  </a:lnTo>
                  <a:lnTo>
                    <a:pt x="518248" y="15138"/>
                  </a:lnTo>
                  <a:lnTo>
                    <a:pt x="514934" y="23152"/>
                  </a:lnTo>
                  <a:lnTo>
                    <a:pt x="514934" y="31508"/>
                  </a:lnTo>
                  <a:lnTo>
                    <a:pt x="517410" y="43776"/>
                  </a:lnTo>
                  <a:lnTo>
                    <a:pt x="524167" y="53797"/>
                  </a:lnTo>
                  <a:lnTo>
                    <a:pt x="534174" y="60553"/>
                  </a:lnTo>
                  <a:lnTo>
                    <a:pt x="546442" y="63030"/>
                  </a:lnTo>
                  <a:lnTo>
                    <a:pt x="558711" y="60553"/>
                  </a:lnTo>
                  <a:lnTo>
                    <a:pt x="568731" y="53797"/>
                  </a:lnTo>
                  <a:lnTo>
                    <a:pt x="575487" y="43776"/>
                  </a:lnTo>
                  <a:lnTo>
                    <a:pt x="577964" y="31508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7268617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3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19"/>
                </a:lnTo>
                <a:lnTo>
                  <a:pt x="23155" y="0"/>
                </a:lnTo>
                <a:lnTo>
                  <a:pt x="31513" y="0"/>
                </a:lnTo>
                <a:lnTo>
                  <a:pt x="43780" y="2476"/>
                </a:lnTo>
                <a:lnTo>
                  <a:pt x="53797" y="9230"/>
                </a:lnTo>
                <a:lnTo>
                  <a:pt x="60551" y="19247"/>
                </a:lnTo>
                <a:lnTo>
                  <a:pt x="63027" y="31514"/>
                </a:lnTo>
                <a:lnTo>
                  <a:pt x="60551" y="43780"/>
                </a:lnTo>
                <a:lnTo>
                  <a:pt x="53797" y="53797"/>
                </a:lnTo>
                <a:lnTo>
                  <a:pt x="43780" y="60551"/>
                </a:lnTo>
                <a:lnTo>
                  <a:pt x="31513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41020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8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40" y="3320"/>
                </a:lnTo>
                <a:lnTo>
                  <a:pt x="23156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2" y="19247"/>
                </a:lnTo>
                <a:lnTo>
                  <a:pt x="63029" y="31513"/>
                </a:lnTo>
                <a:lnTo>
                  <a:pt x="60552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83552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19" y="15140"/>
                </a:lnTo>
                <a:lnTo>
                  <a:pt x="15139" y="3320"/>
                </a:lnTo>
                <a:lnTo>
                  <a:pt x="23155" y="0"/>
                </a:lnTo>
                <a:lnTo>
                  <a:pt x="31514" y="0"/>
                </a:lnTo>
                <a:lnTo>
                  <a:pt x="43781" y="2476"/>
                </a:lnTo>
                <a:lnTo>
                  <a:pt x="53798" y="9230"/>
                </a:lnTo>
                <a:lnTo>
                  <a:pt x="60551" y="19247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26084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0" y="23155"/>
                </a:lnTo>
                <a:lnTo>
                  <a:pt x="3320" y="15140"/>
                </a:lnTo>
                <a:lnTo>
                  <a:pt x="15139" y="3320"/>
                </a:lnTo>
                <a:lnTo>
                  <a:pt x="23155" y="0"/>
                </a:lnTo>
                <a:lnTo>
                  <a:pt x="31514" y="0"/>
                </a:lnTo>
                <a:lnTo>
                  <a:pt x="43780" y="2476"/>
                </a:lnTo>
                <a:lnTo>
                  <a:pt x="53798" y="9230"/>
                </a:lnTo>
                <a:lnTo>
                  <a:pt x="60551" y="19247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1700487" y="1222325"/>
            <a:ext cx="5743575" cy="3921760"/>
            <a:chOff x="1700487" y="1222325"/>
            <a:chExt cx="5743575" cy="3921760"/>
          </a:xfrm>
        </p:grpSpPr>
        <p:sp>
          <p:nvSpPr>
            <p:cNvPr id="15" name="object 15"/>
            <p:cNvSpPr/>
            <p:nvPr/>
          </p:nvSpPr>
          <p:spPr>
            <a:xfrm>
              <a:off x="7268617" y="503507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513" y="63027"/>
                  </a:moveTo>
                  <a:lnTo>
                    <a:pt x="19247" y="60551"/>
                  </a:lnTo>
                  <a:lnTo>
                    <a:pt x="9230" y="53797"/>
                  </a:lnTo>
                  <a:lnTo>
                    <a:pt x="2476" y="43780"/>
                  </a:lnTo>
                  <a:lnTo>
                    <a:pt x="0" y="31513"/>
                  </a:lnTo>
                  <a:lnTo>
                    <a:pt x="0" y="23155"/>
                  </a:lnTo>
                  <a:lnTo>
                    <a:pt x="3319" y="15140"/>
                  </a:lnTo>
                  <a:lnTo>
                    <a:pt x="15139" y="3320"/>
                  </a:lnTo>
                  <a:lnTo>
                    <a:pt x="23155" y="0"/>
                  </a:lnTo>
                  <a:lnTo>
                    <a:pt x="31513" y="0"/>
                  </a:lnTo>
                  <a:lnTo>
                    <a:pt x="43780" y="2476"/>
                  </a:lnTo>
                  <a:lnTo>
                    <a:pt x="53797" y="9230"/>
                  </a:lnTo>
                  <a:lnTo>
                    <a:pt x="60551" y="19247"/>
                  </a:lnTo>
                  <a:lnTo>
                    <a:pt x="63027" y="31513"/>
                  </a:lnTo>
                  <a:lnTo>
                    <a:pt x="60551" y="43780"/>
                  </a:lnTo>
                  <a:lnTo>
                    <a:pt x="53797" y="53797"/>
                  </a:lnTo>
                  <a:lnTo>
                    <a:pt x="43780" y="60551"/>
                  </a:lnTo>
                  <a:lnTo>
                    <a:pt x="31513" y="63027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487" y="1222325"/>
              <a:ext cx="5743025" cy="392117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340025" y="358521"/>
            <a:ext cx="24498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Overal</a:t>
            </a:r>
            <a:r>
              <a:rPr spc="-160" dirty="0"/>
              <a:t>l</a:t>
            </a:r>
            <a:r>
              <a:rPr spc="-254" dirty="0"/>
              <a:t> </a:t>
            </a:r>
            <a:r>
              <a:rPr spc="-200" dirty="0">
                <a:solidFill>
                  <a:srgbClr val="394C68"/>
                </a:solidFill>
              </a:rPr>
              <a:t>StatS</a:t>
            </a:r>
            <a:endParaRPr spc="-200" dirty="0">
              <a:solidFill>
                <a:srgbClr val="394C68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8825" y="911385"/>
            <a:ext cx="1907539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0" marR="5080" indent="-533400">
              <a:lnSpc>
                <a:spcPct val="115000"/>
              </a:lnSpc>
              <a:spcBef>
                <a:spcPts val="100"/>
              </a:spcBef>
              <a:buFont typeface="MS PGothic" panose="020B0600070205080204" charset="-128"/>
              <a:buChar char="➢"/>
              <a:tabLst>
                <a:tab pos="545465" algn="l"/>
                <a:tab pos="546100" algn="l"/>
              </a:tabLst>
            </a:pPr>
            <a:r>
              <a:rPr sz="2400" spc="-13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Correlation  </a:t>
            </a:r>
            <a:r>
              <a:rPr sz="2400" spc="-18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Heatmap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280" cy="5143500"/>
            <a:chOff x="0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462224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95600"/>
              <a:ext cx="462224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0524" y="4646449"/>
            <a:ext cx="1593475" cy="4970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9638" y="0"/>
            <a:ext cx="1964361" cy="10904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47922" y="4687949"/>
            <a:ext cx="1370330" cy="455930"/>
            <a:chOff x="247922" y="4687949"/>
            <a:chExt cx="1370330" cy="455930"/>
          </a:xfrm>
        </p:grpSpPr>
        <p:sp>
          <p:nvSpPr>
            <p:cNvPr id="8" name="object 8"/>
            <p:cNvSpPr/>
            <p:nvPr/>
          </p:nvSpPr>
          <p:spPr>
            <a:xfrm>
              <a:off x="24792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7563" y="435895"/>
                  </a:lnTo>
                  <a:lnTo>
                    <a:pt x="26948" y="393928"/>
                  </a:lnTo>
                  <a:lnTo>
                    <a:pt x="48918" y="353481"/>
                  </a:lnTo>
                  <a:lnTo>
                    <a:pt x="73365" y="314663"/>
                  </a:lnTo>
                  <a:lnTo>
                    <a:pt x="100185" y="277579"/>
                  </a:lnTo>
                  <a:lnTo>
                    <a:pt x="129270" y="242335"/>
                  </a:lnTo>
                  <a:lnTo>
                    <a:pt x="160515" y="209037"/>
                  </a:lnTo>
                  <a:lnTo>
                    <a:pt x="193812" y="177793"/>
                  </a:lnTo>
                  <a:lnTo>
                    <a:pt x="229056" y="148708"/>
                  </a:lnTo>
                  <a:lnTo>
                    <a:pt x="266140" y="121888"/>
                  </a:lnTo>
                  <a:lnTo>
                    <a:pt x="304959" y="97440"/>
                  </a:lnTo>
                  <a:lnTo>
                    <a:pt x="345405" y="75471"/>
                  </a:lnTo>
                  <a:lnTo>
                    <a:pt x="387372" y="56086"/>
                  </a:lnTo>
                  <a:lnTo>
                    <a:pt x="430755" y="39391"/>
                  </a:lnTo>
                  <a:lnTo>
                    <a:pt x="475447" y="25494"/>
                  </a:lnTo>
                  <a:lnTo>
                    <a:pt x="521341" y="14499"/>
                  </a:lnTo>
                  <a:lnTo>
                    <a:pt x="568332" y="6515"/>
                  </a:lnTo>
                  <a:lnTo>
                    <a:pt x="616312" y="1646"/>
                  </a:lnTo>
                  <a:lnTo>
                    <a:pt x="665177" y="0"/>
                  </a:lnTo>
                  <a:lnTo>
                    <a:pt x="716578" y="1851"/>
                  </a:lnTo>
                  <a:lnTo>
                    <a:pt x="767414" y="7357"/>
                  </a:lnTo>
                  <a:lnTo>
                    <a:pt x="817506" y="16443"/>
                  </a:lnTo>
                  <a:lnTo>
                    <a:pt x="866674" y="29033"/>
                  </a:lnTo>
                  <a:lnTo>
                    <a:pt x="914737" y="45053"/>
                  </a:lnTo>
                  <a:lnTo>
                    <a:pt x="961515" y="64430"/>
                  </a:lnTo>
                  <a:lnTo>
                    <a:pt x="1006829" y="87087"/>
                  </a:lnTo>
                  <a:lnTo>
                    <a:pt x="1050499" y="112951"/>
                  </a:lnTo>
                  <a:lnTo>
                    <a:pt x="1092343" y="141947"/>
                  </a:lnTo>
                  <a:lnTo>
                    <a:pt x="1132183" y="174001"/>
                  </a:lnTo>
                  <a:lnTo>
                    <a:pt x="1169839" y="209037"/>
                  </a:lnTo>
                  <a:lnTo>
                    <a:pt x="1204875" y="246693"/>
                  </a:lnTo>
                  <a:lnTo>
                    <a:pt x="1236929" y="286533"/>
                  </a:lnTo>
                  <a:lnTo>
                    <a:pt x="1265925" y="328378"/>
                  </a:lnTo>
                  <a:lnTo>
                    <a:pt x="1291789" y="372047"/>
                  </a:lnTo>
                  <a:lnTo>
                    <a:pt x="1314447" y="417361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939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5" h="63500">
                  <a:moveTo>
                    <a:pt x="63030" y="23152"/>
                  </a:moveTo>
                  <a:lnTo>
                    <a:pt x="59715" y="15138"/>
                  </a:lnTo>
                  <a:lnTo>
                    <a:pt x="47891" y="3314"/>
                  </a:lnTo>
                  <a:lnTo>
                    <a:pt x="39878" y="0"/>
                  </a:lnTo>
                  <a:lnTo>
                    <a:pt x="31521" y="0"/>
                  </a:lnTo>
                  <a:lnTo>
                    <a:pt x="19253" y="2476"/>
                  </a:lnTo>
                  <a:lnTo>
                    <a:pt x="9232" y="9232"/>
                  </a:lnTo>
                  <a:lnTo>
                    <a:pt x="2476" y="19253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809" y="53797"/>
                  </a:lnTo>
                  <a:lnTo>
                    <a:pt x="60553" y="43776"/>
                  </a:lnTo>
                  <a:lnTo>
                    <a:pt x="63030" y="31508"/>
                  </a:lnTo>
                  <a:lnTo>
                    <a:pt x="63030" y="23152"/>
                  </a:lnTo>
                  <a:close/>
                </a:path>
                <a:path w="578485" h="63500">
                  <a:moveTo>
                    <a:pt x="320497" y="23152"/>
                  </a:moveTo>
                  <a:lnTo>
                    <a:pt x="317182" y="15138"/>
                  </a:lnTo>
                  <a:lnTo>
                    <a:pt x="305358" y="3314"/>
                  </a:lnTo>
                  <a:lnTo>
                    <a:pt x="297345" y="0"/>
                  </a:lnTo>
                  <a:lnTo>
                    <a:pt x="288988" y="0"/>
                  </a:lnTo>
                  <a:lnTo>
                    <a:pt x="276720" y="2476"/>
                  </a:lnTo>
                  <a:lnTo>
                    <a:pt x="266700" y="9232"/>
                  </a:lnTo>
                  <a:lnTo>
                    <a:pt x="259956" y="19253"/>
                  </a:lnTo>
                  <a:lnTo>
                    <a:pt x="257479" y="31508"/>
                  </a:lnTo>
                  <a:lnTo>
                    <a:pt x="259956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77" y="53797"/>
                  </a:lnTo>
                  <a:lnTo>
                    <a:pt x="318020" y="43776"/>
                  </a:lnTo>
                  <a:lnTo>
                    <a:pt x="320497" y="31508"/>
                  </a:lnTo>
                  <a:lnTo>
                    <a:pt x="320497" y="23152"/>
                  </a:lnTo>
                  <a:close/>
                </a:path>
                <a:path w="578485" h="63500">
                  <a:moveTo>
                    <a:pt x="577964" y="23152"/>
                  </a:moveTo>
                  <a:lnTo>
                    <a:pt x="574649" y="15138"/>
                  </a:lnTo>
                  <a:lnTo>
                    <a:pt x="562825" y="3314"/>
                  </a:lnTo>
                  <a:lnTo>
                    <a:pt x="554812" y="0"/>
                  </a:lnTo>
                  <a:lnTo>
                    <a:pt x="546455" y="0"/>
                  </a:lnTo>
                  <a:lnTo>
                    <a:pt x="534187" y="2476"/>
                  </a:lnTo>
                  <a:lnTo>
                    <a:pt x="524167" y="9232"/>
                  </a:lnTo>
                  <a:lnTo>
                    <a:pt x="517423" y="19253"/>
                  </a:lnTo>
                  <a:lnTo>
                    <a:pt x="514946" y="31508"/>
                  </a:lnTo>
                  <a:lnTo>
                    <a:pt x="517423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44" y="53797"/>
                  </a:lnTo>
                  <a:lnTo>
                    <a:pt x="575487" y="43776"/>
                  </a:lnTo>
                  <a:lnTo>
                    <a:pt x="577964" y="31508"/>
                  </a:lnTo>
                  <a:lnTo>
                    <a:pt x="577964" y="23152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812355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19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4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9951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7419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5488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12355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295925" y="510921"/>
            <a:ext cx="244983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Overal</a:t>
            </a:r>
            <a:r>
              <a:rPr spc="-160" dirty="0"/>
              <a:t>l</a:t>
            </a:r>
            <a:r>
              <a:rPr spc="-254" dirty="0"/>
              <a:t> </a:t>
            </a:r>
            <a:r>
              <a:rPr spc="-200" dirty="0">
                <a:solidFill>
                  <a:srgbClr val="394C68"/>
                </a:solidFill>
              </a:rPr>
              <a:t>StatS</a:t>
            </a:r>
            <a:endParaRPr spc="-200" dirty="0">
              <a:solidFill>
                <a:srgbClr val="394C68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2225" y="1138953"/>
            <a:ext cx="2310765" cy="972819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945"/>
              </a:spcBef>
            </a:pPr>
            <a:r>
              <a:rPr sz="2400" spc="-9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InSight</a:t>
            </a:r>
            <a:r>
              <a:rPr sz="2400" spc="-9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2400" spc="-16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4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found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546100" indent="-533400">
              <a:lnSpc>
                <a:spcPct val="100000"/>
              </a:lnSpc>
              <a:spcBef>
                <a:spcPts val="850"/>
              </a:spcBef>
              <a:buFont typeface="MS PGothic" panose="020B0600070205080204" charset="-128"/>
              <a:buChar char="➢"/>
              <a:tabLst>
                <a:tab pos="545465" algn="l"/>
                <a:tab pos="546100" algn="l"/>
              </a:tabLst>
            </a:pPr>
            <a:r>
              <a:rPr sz="2400" spc="-15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Fro</a:t>
            </a:r>
            <a:r>
              <a:rPr sz="2400" spc="-24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m</a:t>
            </a:r>
            <a:r>
              <a:rPr sz="2400" spc="-170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85" dirty="0">
                <a:solidFill>
                  <a:srgbClr val="FD8175"/>
                </a:solidFill>
                <a:latin typeface="Trebuchet MS" panose="020B0603020202020204"/>
                <a:cs typeface="Trebuchet MS" panose="020B0603020202020204"/>
              </a:rPr>
              <a:t>Heatmap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48568" y="2179409"/>
            <a:ext cx="6550659" cy="247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342265" indent="-336550">
              <a:lnSpc>
                <a:spcPct val="115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is_canceled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total_stay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negatively correlated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This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means 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customers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unlikely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cancel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their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bookings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if they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don't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get the</a:t>
            </a:r>
            <a:r>
              <a:rPr sz="1400" spc="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same </a:t>
            </a:r>
            <a:r>
              <a:rPr sz="1400" b="1" spc="-37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room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as per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reserved room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5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lead_time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total_stay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positively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correlated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r>
              <a:rPr sz="1400" spc="-3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This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means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more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stay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customer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is,</a:t>
            </a: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more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will</a:t>
            </a: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lead</a:t>
            </a:r>
            <a:r>
              <a:rPr sz="14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time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352425" indent="-336550">
              <a:lnSpc>
                <a:spcPct val="115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adults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childrens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babies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correlated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 each </a:t>
            </a:r>
            <a:r>
              <a:rPr sz="1400" spc="-20" dirty="0">
                <a:solidFill>
                  <a:srgbClr val="394C68"/>
                </a:solidFill>
                <a:latin typeface="Arial MT"/>
                <a:cs typeface="Arial MT"/>
              </a:rPr>
              <a:t>other.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This indicates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more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people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more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will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419100" indent="-336550">
              <a:lnSpc>
                <a:spcPct val="115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is_repeated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guest and previous bookings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not canceled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have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a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strong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correlation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This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may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 due to 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reason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that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repeated guests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 not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more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interested to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cancel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their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37174" y="0"/>
            <a:ext cx="907415" cy="5143500"/>
            <a:chOff x="8237174" y="0"/>
            <a:chExt cx="907415" cy="5143500"/>
          </a:xfrm>
        </p:grpSpPr>
        <p:sp>
          <p:nvSpPr>
            <p:cNvPr id="3" name="object 3"/>
            <p:cNvSpPr/>
            <p:nvPr/>
          </p:nvSpPr>
          <p:spPr>
            <a:xfrm>
              <a:off x="8237174" y="0"/>
              <a:ext cx="907415" cy="5143500"/>
            </a:xfrm>
            <a:custGeom>
              <a:avLst/>
              <a:gdLst/>
              <a:ahLst/>
              <a:cxnLst/>
              <a:rect l="l" t="t" r="r" b="b"/>
              <a:pathLst>
                <a:path w="907415" h="5143500">
                  <a:moveTo>
                    <a:pt x="0" y="5143499"/>
                  </a:moveTo>
                  <a:lnTo>
                    <a:pt x="0" y="0"/>
                  </a:lnTo>
                  <a:lnTo>
                    <a:pt x="906824" y="0"/>
                  </a:lnTo>
                  <a:lnTo>
                    <a:pt x="906824" y="5143499"/>
                  </a:lnTo>
                  <a:lnTo>
                    <a:pt x="0" y="514349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571737" y="0"/>
              <a:ext cx="572262" cy="5143499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96623" y="498270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256" y="58513"/>
                </a:moveTo>
                <a:lnTo>
                  <a:pt x="17868" y="56214"/>
                </a:lnTo>
                <a:lnTo>
                  <a:pt x="8569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5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4" y="17868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623" y="474324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256" y="58513"/>
                </a:moveTo>
                <a:lnTo>
                  <a:pt x="17868" y="56214"/>
                </a:lnTo>
                <a:lnTo>
                  <a:pt x="8569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5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4" y="17868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623" y="450379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5" h="59054">
                <a:moveTo>
                  <a:pt x="29256" y="58513"/>
                </a:moveTo>
                <a:lnTo>
                  <a:pt x="17868" y="56214"/>
                </a:lnTo>
                <a:lnTo>
                  <a:pt x="8569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5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4" y="17868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1464" y="498270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9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5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4" y="17868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1464" y="474324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9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5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4" y="17868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1464" y="450379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9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5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4" y="17868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330467"/>
            <a:ext cx="370205" cy="746125"/>
            <a:chOff x="0" y="330467"/>
            <a:chExt cx="370205" cy="746125"/>
          </a:xfrm>
        </p:grpSpPr>
        <p:sp>
          <p:nvSpPr>
            <p:cNvPr id="12" name="object 12"/>
            <p:cNvSpPr/>
            <p:nvPr/>
          </p:nvSpPr>
          <p:spPr>
            <a:xfrm>
              <a:off x="0" y="699084"/>
              <a:ext cx="361950" cy="377190"/>
            </a:xfrm>
            <a:custGeom>
              <a:avLst/>
              <a:gdLst/>
              <a:ahLst/>
              <a:cxnLst/>
              <a:rect l="l" t="t" r="r" b="b"/>
              <a:pathLst>
                <a:path w="361950" h="377190">
                  <a:moveTo>
                    <a:pt x="0" y="376912"/>
                  </a:moveTo>
                  <a:lnTo>
                    <a:pt x="0" y="0"/>
                  </a:lnTo>
                  <a:lnTo>
                    <a:pt x="361949" y="0"/>
                  </a:lnTo>
                  <a:lnTo>
                    <a:pt x="358595" y="50302"/>
                  </a:lnTo>
                  <a:lnTo>
                    <a:pt x="348749" y="99071"/>
                  </a:lnTo>
                  <a:lnTo>
                    <a:pt x="332735" y="145749"/>
                  </a:lnTo>
                  <a:lnTo>
                    <a:pt x="310876" y="189778"/>
                  </a:lnTo>
                  <a:lnTo>
                    <a:pt x="283496" y="230600"/>
                  </a:lnTo>
                  <a:lnTo>
                    <a:pt x="250919" y="267659"/>
                  </a:lnTo>
                  <a:lnTo>
                    <a:pt x="213467" y="300395"/>
                  </a:lnTo>
                  <a:lnTo>
                    <a:pt x="171465" y="328252"/>
                  </a:lnTo>
                  <a:lnTo>
                    <a:pt x="126137" y="350283"/>
                  </a:lnTo>
                  <a:lnTo>
                    <a:pt x="78921" y="365912"/>
                  </a:lnTo>
                  <a:lnTo>
                    <a:pt x="30461" y="375147"/>
                  </a:lnTo>
                  <a:lnTo>
                    <a:pt x="0" y="376912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330467"/>
              <a:ext cx="370205" cy="377825"/>
            </a:xfrm>
            <a:custGeom>
              <a:avLst/>
              <a:gdLst/>
              <a:ahLst/>
              <a:cxnLst/>
              <a:rect l="l" t="t" r="r" b="b"/>
              <a:pathLst>
                <a:path w="370205" h="377825">
                  <a:moveTo>
                    <a:pt x="0" y="377378"/>
                  </a:moveTo>
                  <a:lnTo>
                    <a:pt x="0" y="0"/>
                  </a:lnTo>
                  <a:lnTo>
                    <a:pt x="369982" y="0"/>
                  </a:lnTo>
                  <a:lnTo>
                    <a:pt x="366629" y="50302"/>
                  </a:lnTo>
                  <a:lnTo>
                    <a:pt x="356783" y="99071"/>
                  </a:lnTo>
                  <a:lnTo>
                    <a:pt x="340769" y="145749"/>
                  </a:lnTo>
                  <a:lnTo>
                    <a:pt x="318910" y="189778"/>
                  </a:lnTo>
                  <a:lnTo>
                    <a:pt x="291530" y="230600"/>
                  </a:lnTo>
                  <a:lnTo>
                    <a:pt x="258952" y="267659"/>
                  </a:lnTo>
                  <a:lnTo>
                    <a:pt x="221501" y="300395"/>
                  </a:lnTo>
                  <a:lnTo>
                    <a:pt x="179499" y="328253"/>
                  </a:lnTo>
                  <a:lnTo>
                    <a:pt x="134170" y="350283"/>
                  </a:lnTo>
                  <a:lnTo>
                    <a:pt x="86954" y="365913"/>
                  </a:lnTo>
                  <a:lnTo>
                    <a:pt x="38495" y="375147"/>
                  </a:lnTo>
                  <a:lnTo>
                    <a:pt x="0" y="377378"/>
                  </a:lnTo>
                  <a:close/>
                </a:path>
              </a:pathLst>
            </a:custGeom>
            <a:solidFill>
              <a:srgbClr val="FFF4E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0513" y="0"/>
            <a:ext cx="1363486" cy="1851211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93024" y="510921"/>
            <a:ext cx="21583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ConcluSion</a:t>
            </a:r>
            <a:endParaRPr spc="-175" dirty="0"/>
          </a:p>
        </p:txBody>
      </p:sp>
      <p:sp>
        <p:nvSpPr>
          <p:cNvPr id="16" name="object 16"/>
          <p:cNvSpPr txBox="1"/>
          <p:nvPr/>
        </p:nvSpPr>
        <p:spPr>
          <a:xfrm>
            <a:off x="990992" y="1228608"/>
            <a:ext cx="6897370" cy="346075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5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hotels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preferred hotel</a:t>
            </a:r>
            <a:r>
              <a:rPr sz="1400" b="1" spc="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type by the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guests. So,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can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say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that</a:t>
            </a:r>
            <a:endParaRPr sz="1400">
              <a:latin typeface="Arial MT"/>
              <a:cs typeface="Arial MT"/>
            </a:endParaRPr>
          </a:p>
          <a:p>
            <a:pPr marL="348615">
              <a:lnSpc>
                <a:spcPct val="100000"/>
              </a:lnSpc>
              <a:spcBef>
                <a:spcPts val="255"/>
              </a:spcBef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 the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busiest hotel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comparison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resort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113665" indent="-336550">
              <a:lnSpc>
                <a:spcPct val="115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average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 hotels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higher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compared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 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resort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hotels. So, it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can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said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that these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 hotels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 generating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more revenue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than 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resort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5080" indent="-336550">
              <a:lnSpc>
                <a:spcPct val="115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total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stay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guests is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directly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proportional</a:t>
            </a:r>
            <a:r>
              <a:rPr sz="1400" b="1" spc="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 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So,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higher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days of </a:t>
            </a:r>
            <a:r>
              <a:rPr sz="1400" b="1" spc="-37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stay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higher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will be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revenue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as well.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5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percentage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repeated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guests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very low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Only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3.9%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people had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revisited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hotels. Rest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96.1%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were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new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guests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So,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retention rate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much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low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49530" indent="-336550" algn="just">
              <a:lnSpc>
                <a:spcPct val="115000"/>
              </a:lnSpc>
              <a:buFont typeface="Microsoft Sans Serif" panose="020B0604020202020204"/>
              <a:buChar char="●"/>
              <a:tabLst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percentage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required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car parking spaces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very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low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This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means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less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car 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parking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spaces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don't affect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business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much. Most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customers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(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91.6%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) do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not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require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car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parking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spaces.</a:t>
            </a:r>
            <a:endParaRPr sz="1400">
              <a:latin typeface="Arial MT"/>
              <a:cs typeface="Arial MT"/>
            </a:endParaRPr>
          </a:p>
          <a:p>
            <a:pPr marL="348615" marR="36830" indent="-336550" algn="just">
              <a:lnSpc>
                <a:spcPct val="115000"/>
              </a:lnSpc>
              <a:buFont typeface="Microsoft Sans Serif" panose="020B0604020202020204"/>
              <a:buChar char="●"/>
              <a:tabLst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Among 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different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types of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meals,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BB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(Bed &amp;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Breakfast)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 preferred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type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meal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by the guests. So,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guests love to opt for this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meal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type.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49" y="0"/>
            <a:ext cx="9145270" cy="1174750"/>
            <a:chOff x="-649" y="0"/>
            <a:chExt cx="9145270" cy="1174750"/>
          </a:xfrm>
        </p:grpSpPr>
        <p:sp>
          <p:nvSpPr>
            <p:cNvPr id="3" name="object 3"/>
            <p:cNvSpPr/>
            <p:nvPr/>
          </p:nvSpPr>
          <p:spPr>
            <a:xfrm>
              <a:off x="-649" y="0"/>
              <a:ext cx="9144635" cy="1174750"/>
            </a:xfrm>
            <a:custGeom>
              <a:avLst/>
              <a:gdLst/>
              <a:ahLst/>
              <a:cxnLst/>
              <a:rect l="l" t="t" r="r" b="b"/>
              <a:pathLst>
                <a:path w="9144635" h="1174750">
                  <a:moveTo>
                    <a:pt x="9144599" y="1174199"/>
                  </a:moveTo>
                  <a:lnTo>
                    <a:pt x="0" y="1174199"/>
                  </a:lnTo>
                  <a:lnTo>
                    <a:pt x="0" y="0"/>
                  </a:lnTo>
                  <a:lnTo>
                    <a:pt x="9144599" y="0"/>
                  </a:lnTo>
                  <a:lnTo>
                    <a:pt x="9144599" y="117419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573" y="74"/>
              <a:ext cx="9141425" cy="587250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4556224"/>
            <a:ext cx="9144000" cy="587375"/>
            <a:chOff x="0" y="4556224"/>
            <a:chExt cx="9144000" cy="587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556235"/>
              <a:ext cx="4900215" cy="5872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465" y="4556224"/>
              <a:ext cx="4465473" cy="58727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2623" y="4025972"/>
            <a:ext cx="63899" cy="63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34122" y="4025972"/>
            <a:ext cx="63899" cy="638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5621" y="4025972"/>
            <a:ext cx="63899" cy="638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72623" y="4260592"/>
            <a:ext cx="63899" cy="638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5621" y="4260592"/>
            <a:ext cx="63899" cy="638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34122" y="4260592"/>
            <a:ext cx="63899" cy="638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58772" y="4025972"/>
            <a:ext cx="63899" cy="638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20271" y="4025972"/>
            <a:ext cx="63899" cy="638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58772" y="4260592"/>
            <a:ext cx="63899" cy="638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81770" y="4025972"/>
            <a:ext cx="63899" cy="638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20271" y="4260592"/>
            <a:ext cx="63899" cy="638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81770" y="4260592"/>
            <a:ext cx="63899" cy="6389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586480" y="1272170"/>
            <a:ext cx="427799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90" dirty="0"/>
              <a:t>Agend</a:t>
            </a:r>
            <a:r>
              <a:rPr sz="3500" spc="-175" dirty="0"/>
              <a:t>a</a:t>
            </a:r>
            <a:r>
              <a:rPr sz="3500" spc="-240" dirty="0"/>
              <a:t> </a:t>
            </a:r>
            <a:r>
              <a:rPr sz="3500" spc="-275" dirty="0"/>
              <a:t>o</a:t>
            </a:r>
            <a:r>
              <a:rPr sz="3500" spc="-185" dirty="0"/>
              <a:t>f</a:t>
            </a:r>
            <a:r>
              <a:rPr sz="3500" spc="-220" dirty="0"/>
              <a:t> </a:t>
            </a:r>
            <a:r>
              <a:rPr sz="3500" spc="-265" dirty="0">
                <a:solidFill>
                  <a:srgbClr val="394C68"/>
                </a:solidFill>
              </a:rPr>
              <a:t>Dat</a:t>
            </a:r>
            <a:r>
              <a:rPr sz="3500" spc="-265" dirty="0">
                <a:solidFill>
                  <a:srgbClr val="394C68"/>
                </a:solidFill>
              </a:rPr>
              <a:t>a</a:t>
            </a:r>
            <a:r>
              <a:rPr sz="3500" spc="-240" dirty="0">
                <a:solidFill>
                  <a:srgbClr val="394C68"/>
                </a:solidFill>
              </a:rPr>
              <a:t> </a:t>
            </a:r>
            <a:r>
              <a:rPr sz="3500" spc="-150" dirty="0">
                <a:solidFill>
                  <a:srgbClr val="394C68"/>
                </a:solidFill>
              </a:rPr>
              <a:t>AnalySiS</a:t>
            </a:r>
            <a:endParaRPr sz="3500"/>
          </a:p>
        </p:txBody>
      </p:sp>
      <p:sp>
        <p:nvSpPr>
          <p:cNvPr id="21" name="object 21"/>
          <p:cNvSpPr txBox="1"/>
          <p:nvPr/>
        </p:nvSpPr>
        <p:spPr>
          <a:xfrm>
            <a:off x="1755200" y="1876530"/>
            <a:ext cx="5790565" cy="192087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03225" marR="476250" indent="-390525">
              <a:lnSpc>
                <a:spcPct val="104000"/>
              </a:lnSpc>
              <a:spcBef>
                <a:spcPts val="25"/>
              </a:spcBef>
              <a:buSzPct val="87000"/>
              <a:buFont typeface="MS PGothic" panose="020B0600070205080204" charset="-128"/>
              <a:buChar char="❖"/>
              <a:tabLst>
                <a:tab pos="402590" algn="l"/>
                <a:tab pos="403225" algn="l"/>
              </a:tabLst>
            </a:pP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Have you ever wondered when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best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time to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500" b="1" spc="-40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room is?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94C68"/>
              </a:buClr>
              <a:buFont typeface="MS PGothic" panose="020B0600070205080204" charset="-128"/>
              <a:buChar char="❖"/>
            </a:pPr>
            <a:endParaRPr sz="1600">
              <a:latin typeface="Arial" panose="020B0604020202020204"/>
              <a:cs typeface="Arial" panose="020B0604020202020204"/>
            </a:endParaRPr>
          </a:p>
          <a:p>
            <a:pPr marL="403225" marR="206375" indent="-390525">
              <a:lnSpc>
                <a:spcPct val="104000"/>
              </a:lnSpc>
              <a:buSzPct val="87000"/>
              <a:buFont typeface="MS PGothic" panose="020B0600070205080204" charset="-128"/>
              <a:buChar char="❖"/>
              <a:tabLst>
                <a:tab pos="402590" algn="l"/>
                <a:tab pos="403225" algn="l"/>
              </a:tabLst>
            </a:pP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Or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optimal length of stay in order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get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best daily </a:t>
            </a:r>
            <a:r>
              <a:rPr sz="1500" b="1" spc="-40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rate?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94C68"/>
              </a:buClr>
              <a:buFont typeface="MS PGothic" panose="020B0600070205080204" charset="-128"/>
              <a:buChar char="❖"/>
            </a:pPr>
            <a:endParaRPr sz="1600">
              <a:latin typeface="Arial" panose="020B0604020202020204"/>
              <a:cs typeface="Arial" panose="020B0604020202020204"/>
            </a:endParaRPr>
          </a:p>
          <a:p>
            <a:pPr marL="403225" marR="5080" indent="-390525">
              <a:lnSpc>
                <a:spcPct val="104000"/>
              </a:lnSpc>
              <a:buSzPct val="87000"/>
              <a:buFont typeface="MS PGothic" panose="020B0600070205080204" charset="-128"/>
              <a:buChar char="❖"/>
              <a:tabLst>
                <a:tab pos="402590" algn="l"/>
                <a:tab pos="403225" algn="l"/>
              </a:tabLst>
            </a:pP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What if you wanted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predict which hotel likely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receive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1500" b="1" spc="-40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disproportionately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number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special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requests?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45826" y="298837"/>
            <a:ext cx="1398173" cy="30716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1773050"/>
            <a:ext cx="1698297" cy="3071624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699938" y="778337"/>
            <a:ext cx="806450" cy="803910"/>
            <a:chOff x="1699938" y="778337"/>
            <a:chExt cx="806450" cy="803910"/>
          </a:xfrm>
        </p:grpSpPr>
        <p:sp>
          <p:nvSpPr>
            <p:cNvPr id="25" name="object 25"/>
            <p:cNvSpPr/>
            <p:nvPr/>
          </p:nvSpPr>
          <p:spPr>
            <a:xfrm>
              <a:off x="1699938" y="778337"/>
              <a:ext cx="407670" cy="803910"/>
            </a:xfrm>
            <a:custGeom>
              <a:avLst/>
              <a:gdLst/>
              <a:ahLst/>
              <a:cxnLst/>
              <a:rect l="l" t="t" r="r" b="b"/>
              <a:pathLst>
                <a:path w="407669" h="803910">
                  <a:moveTo>
                    <a:pt x="0" y="803659"/>
                  </a:moveTo>
                  <a:lnTo>
                    <a:pt x="5737" y="401849"/>
                  </a:lnTo>
                  <a:lnTo>
                    <a:pt x="5737" y="0"/>
                  </a:lnTo>
                  <a:lnTo>
                    <a:pt x="53377" y="2823"/>
                  </a:lnTo>
                  <a:lnTo>
                    <a:pt x="99779" y="11132"/>
                  </a:lnTo>
                  <a:lnTo>
                    <a:pt x="144528" y="24684"/>
                  </a:lnTo>
                  <a:lnTo>
                    <a:pt x="187207" y="43238"/>
                  </a:lnTo>
                  <a:lnTo>
                    <a:pt x="227399" y="66553"/>
                  </a:lnTo>
                  <a:lnTo>
                    <a:pt x="264687" y="94387"/>
                  </a:lnTo>
                  <a:lnTo>
                    <a:pt x="298654" y="126497"/>
                  </a:lnTo>
                  <a:lnTo>
                    <a:pt x="328885" y="162643"/>
                  </a:lnTo>
                  <a:lnTo>
                    <a:pt x="354962" y="202582"/>
                  </a:lnTo>
                  <a:lnTo>
                    <a:pt x="376131" y="245321"/>
                  </a:lnTo>
                  <a:lnTo>
                    <a:pt x="391921" y="289707"/>
                  </a:lnTo>
                  <a:lnTo>
                    <a:pt x="402333" y="335258"/>
                  </a:lnTo>
                  <a:lnTo>
                    <a:pt x="407372" y="381493"/>
                  </a:lnTo>
                  <a:lnTo>
                    <a:pt x="407040" y="427930"/>
                  </a:lnTo>
                  <a:lnTo>
                    <a:pt x="401342" y="474088"/>
                  </a:lnTo>
                  <a:lnTo>
                    <a:pt x="390280" y="519486"/>
                  </a:lnTo>
                  <a:lnTo>
                    <a:pt x="373859" y="563643"/>
                  </a:lnTo>
                  <a:lnTo>
                    <a:pt x="352081" y="606076"/>
                  </a:lnTo>
                  <a:lnTo>
                    <a:pt x="325436" y="645639"/>
                  </a:lnTo>
                  <a:lnTo>
                    <a:pt x="294693" y="681350"/>
                  </a:lnTo>
                  <a:lnTo>
                    <a:pt x="260270" y="712973"/>
                  </a:lnTo>
                  <a:lnTo>
                    <a:pt x="222589" y="740272"/>
                  </a:lnTo>
                  <a:lnTo>
                    <a:pt x="182068" y="763011"/>
                  </a:lnTo>
                  <a:lnTo>
                    <a:pt x="139129" y="780955"/>
                  </a:lnTo>
                  <a:lnTo>
                    <a:pt x="94191" y="793868"/>
                  </a:lnTo>
                  <a:lnTo>
                    <a:pt x="47675" y="801515"/>
                  </a:lnTo>
                  <a:lnTo>
                    <a:pt x="0" y="803659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098682" y="778337"/>
              <a:ext cx="407670" cy="803910"/>
            </a:xfrm>
            <a:custGeom>
              <a:avLst/>
              <a:gdLst/>
              <a:ahLst/>
              <a:cxnLst/>
              <a:rect l="l" t="t" r="r" b="b"/>
              <a:pathLst>
                <a:path w="407669" h="803910">
                  <a:moveTo>
                    <a:pt x="0" y="803659"/>
                  </a:moveTo>
                  <a:lnTo>
                    <a:pt x="5737" y="401849"/>
                  </a:lnTo>
                  <a:lnTo>
                    <a:pt x="5737" y="0"/>
                  </a:lnTo>
                  <a:lnTo>
                    <a:pt x="53377" y="2823"/>
                  </a:lnTo>
                  <a:lnTo>
                    <a:pt x="99779" y="11132"/>
                  </a:lnTo>
                  <a:lnTo>
                    <a:pt x="144528" y="24684"/>
                  </a:lnTo>
                  <a:lnTo>
                    <a:pt x="187207" y="43238"/>
                  </a:lnTo>
                  <a:lnTo>
                    <a:pt x="227398" y="66553"/>
                  </a:lnTo>
                  <a:lnTo>
                    <a:pt x="264686" y="94387"/>
                  </a:lnTo>
                  <a:lnTo>
                    <a:pt x="298654" y="126497"/>
                  </a:lnTo>
                  <a:lnTo>
                    <a:pt x="328885" y="162643"/>
                  </a:lnTo>
                  <a:lnTo>
                    <a:pt x="354961" y="202582"/>
                  </a:lnTo>
                  <a:lnTo>
                    <a:pt x="376131" y="245321"/>
                  </a:lnTo>
                  <a:lnTo>
                    <a:pt x="391921" y="289707"/>
                  </a:lnTo>
                  <a:lnTo>
                    <a:pt x="402333" y="335258"/>
                  </a:lnTo>
                  <a:lnTo>
                    <a:pt x="407371" y="381493"/>
                  </a:lnTo>
                  <a:lnTo>
                    <a:pt x="407040" y="427930"/>
                  </a:lnTo>
                  <a:lnTo>
                    <a:pt x="401342" y="474088"/>
                  </a:lnTo>
                  <a:lnTo>
                    <a:pt x="390280" y="519486"/>
                  </a:lnTo>
                  <a:lnTo>
                    <a:pt x="373859" y="563643"/>
                  </a:lnTo>
                  <a:lnTo>
                    <a:pt x="352081" y="606076"/>
                  </a:lnTo>
                  <a:lnTo>
                    <a:pt x="325436" y="645639"/>
                  </a:lnTo>
                  <a:lnTo>
                    <a:pt x="294693" y="681350"/>
                  </a:lnTo>
                  <a:lnTo>
                    <a:pt x="260270" y="712973"/>
                  </a:lnTo>
                  <a:lnTo>
                    <a:pt x="222589" y="740272"/>
                  </a:lnTo>
                  <a:lnTo>
                    <a:pt x="182068" y="763011"/>
                  </a:lnTo>
                  <a:lnTo>
                    <a:pt x="139129" y="780955"/>
                  </a:lnTo>
                  <a:lnTo>
                    <a:pt x="94191" y="793868"/>
                  </a:lnTo>
                  <a:lnTo>
                    <a:pt x="47675" y="801515"/>
                  </a:lnTo>
                  <a:lnTo>
                    <a:pt x="0" y="803659"/>
                  </a:lnTo>
                  <a:close/>
                </a:path>
              </a:pathLst>
            </a:custGeom>
            <a:solidFill>
              <a:srgbClr val="FFF4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50549" y="4779097"/>
            <a:ext cx="713485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So,</a:t>
            </a:r>
            <a:r>
              <a:rPr sz="16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this</a:t>
            </a:r>
            <a:r>
              <a:rPr sz="16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</a:t>
            </a:r>
            <a:r>
              <a:rPr sz="16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 dataset</a:t>
            </a:r>
            <a:r>
              <a:rPr sz="16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can</a:t>
            </a:r>
            <a:r>
              <a:rPr sz="16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help</a:t>
            </a:r>
            <a:r>
              <a:rPr sz="16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us </a:t>
            </a:r>
            <a:r>
              <a:rPr sz="16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6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explore</a:t>
            </a:r>
            <a:r>
              <a:rPr sz="16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all</a:t>
            </a:r>
            <a:r>
              <a:rPr sz="16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of </a:t>
            </a:r>
            <a:r>
              <a:rPr sz="16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this</a:t>
            </a:r>
            <a:r>
              <a:rPr sz="16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questions!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4801" y="0"/>
            <a:ext cx="799465" cy="5143500"/>
            <a:chOff x="8344801" y="0"/>
            <a:chExt cx="799465" cy="5143500"/>
          </a:xfrm>
        </p:grpSpPr>
        <p:sp>
          <p:nvSpPr>
            <p:cNvPr id="3" name="object 3"/>
            <p:cNvSpPr/>
            <p:nvPr/>
          </p:nvSpPr>
          <p:spPr>
            <a:xfrm>
              <a:off x="8344801" y="74"/>
              <a:ext cx="799465" cy="5143500"/>
            </a:xfrm>
            <a:custGeom>
              <a:avLst/>
              <a:gdLst/>
              <a:ahLst/>
              <a:cxnLst/>
              <a:rect l="l" t="t" r="r" b="b"/>
              <a:pathLst>
                <a:path w="799465" h="5143500">
                  <a:moveTo>
                    <a:pt x="0" y="5143424"/>
                  </a:moveTo>
                  <a:lnTo>
                    <a:pt x="799198" y="5143424"/>
                  </a:lnTo>
                  <a:lnTo>
                    <a:pt x="799198" y="0"/>
                  </a:lnTo>
                  <a:lnTo>
                    <a:pt x="0" y="0"/>
                  </a:lnTo>
                  <a:lnTo>
                    <a:pt x="0" y="5143424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556756" y="0"/>
              <a:ext cx="587243" cy="51434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35748"/>
            <a:ext cx="2227096" cy="50775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445335" y="467110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4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5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4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70" y="29135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4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07305" y="467110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4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5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4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70" y="29135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4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969274" y="467110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4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5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4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69" y="29135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4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31244" y="4671107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5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5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5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70" y="29135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5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45335" y="48269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4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5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4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70" y="29135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4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07305" y="48269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4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5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4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70" y="29135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4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69274" y="48269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4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5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4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69" y="29135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4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31244" y="4826915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5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5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5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70" y="29135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5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45335" y="498272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4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4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4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70" y="29134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4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07305" y="498272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4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4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4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70" y="29134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4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69274" y="498272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4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4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4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69" y="29134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4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31244" y="4982723"/>
            <a:ext cx="58419" cy="58419"/>
          </a:xfrm>
          <a:custGeom>
            <a:avLst/>
            <a:gdLst/>
            <a:ahLst/>
            <a:cxnLst/>
            <a:rect l="l" t="t" r="r" b="b"/>
            <a:pathLst>
              <a:path w="58420" h="58420">
                <a:moveTo>
                  <a:pt x="29135" y="58270"/>
                </a:moveTo>
                <a:lnTo>
                  <a:pt x="17794" y="55980"/>
                </a:lnTo>
                <a:lnTo>
                  <a:pt x="8533" y="49736"/>
                </a:lnTo>
                <a:lnTo>
                  <a:pt x="2289" y="40475"/>
                </a:lnTo>
                <a:lnTo>
                  <a:pt x="0" y="29134"/>
                </a:lnTo>
                <a:lnTo>
                  <a:pt x="0" y="21408"/>
                </a:lnTo>
                <a:lnTo>
                  <a:pt x="3069" y="13997"/>
                </a:lnTo>
                <a:lnTo>
                  <a:pt x="13997" y="3069"/>
                </a:lnTo>
                <a:lnTo>
                  <a:pt x="21407" y="0"/>
                </a:lnTo>
                <a:lnTo>
                  <a:pt x="29135" y="0"/>
                </a:lnTo>
                <a:lnTo>
                  <a:pt x="40475" y="2289"/>
                </a:lnTo>
                <a:lnTo>
                  <a:pt x="49736" y="8533"/>
                </a:lnTo>
                <a:lnTo>
                  <a:pt x="55980" y="17794"/>
                </a:lnTo>
                <a:lnTo>
                  <a:pt x="58270" y="29134"/>
                </a:lnTo>
                <a:lnTo>
                  <a:pt x="55980" y="40475"/>
                </a:lnTo>
                <a:lnTo>
                  <a:pt x="49736" y="49736"/>
                </a:lnTo>
                <a:lnTo>
                  <a:pt x="40475" y="55980"/>
                </a:lnTo>
                <a:lnTo>
                  <a:pt x="29135" y="58270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6058" y="133679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25534" y="51068"/>
                </a:moveTo>
                <a:lnTo>
                  <a:pt x="15595" y="49062"/>
                </a:lnTo>
                <a:lnTo>
                  <a:pt x="7478" y="43590"/>
                </a:lnTo>
                <a:lnTo>
                  <a:pt x="2006" y="35473"/>
                </a:lnTo>
                <a:lnTo>
                  <a:pt x="0" y="25534"/>
                </a:lnTo>
                <a:lnTo>
                  <a:pt x="0" y="18762"/>
                </a:lnTo>
                <a:lnTo>
                  <a:pt x="2690" y="12267"/>
                </a:lnTo>
                <a:lnTo>
                  <a:pt x="12267" y="2690"/>
                </a:lnTo>
                <a:lnTo>
                  <a:pt x="18762" y="0"/>
                </a:lnTo>
                <a:lnTo>
                  <a:pt x="25534" y="0"/>
                </a:lnTo>
                <a:lnTo>
                  <a:pt x="35473" y="2006"/>
                </a:lnTo>
                <a:lnTo>
                  <a:pt x="43590" y="7478"/>
                </a:lnTo>
                <a:lnTo>
                  <a:pt x="49062" y="15595"/>
                </a:lnTo>
                <a:lnTo>
                  <a:pt x="51068" y="25534"/>
                </a:lnTo>
                <a:lnTo>
                  <a:pt x="49062" y="35473"/>
                </a:lnTo>
                <a:lnTo>
                  <a:pt x="43590" y="43590"/>
                </a:lnTo>
                <a:lnTo>
                  <a:pt x="35473" y="49062"/>
                </a:lnTo>
                <a:lnTo>
                  <a:pt x="25534" y="51068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7068" y="133679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25534" y="51068"/>
                </a:moveTo>
                <a:lnTo>
                  <a:pt x="15595" y="49062"/>
                </a:lnTo>
                <a:lnTo>
                  <a:pt x="7478" y="43590"/>
                </a:lnTo>
                <a:lnTo>
                  <a:pt x="2006" y="35473"/>
                </a:lnTo>
                <a:lnTo>
                  <a:pt x="0" y="25534"/>
                </a:lnTo>
                <a:lnTo>
                  <a:pt x="0" y="18762"/>
                </a:lnTo>
                <a:lnTo>
                  <a:pt x="2690" y="12267"/>
                </a:lnTo>
                <a:lnTo>
                  <a:pt x="12267" y="2690"/>
                </a:lnTo>
                <a:lnTo>
                  <a:pt x="18762" y="0"/>
                </a:lnTo>
                <a:lnTo>
                  <a:pt x="25534" y="0"/>
                </a:lnTo>
                <a:lnTo>
                  <a:pt x="35473" y="2006"/>
                </a:lnTo>
                <a:lnTo>
                  <a:pt x="43590" y="7478"/>
                </a:lnTo>
                <a:lnTo>
                  <a:pt x="49062" y="15595"/>
                </a:lnTo>
                <a:lnTo>
                  <a:pt x="51068" y="25534"/>
                </a:lnTo>
                <a:lnTo>
                  <a:pt x="49062" y="35473"/>
                </a:lnTo>
                <a:lnTo>
                  <a:pt x="43590" y="43590"/>
                </a:lnTo>
                <a:lnTo>
                  <a:pt x="35473" y="49062"/>
                </a:lnTo>
                <a:lnTo>
                  <a:pt x="25534" y="51068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8078" y="133679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534" y="51068"/>
                </a:moveTo>
                <a:lnTo>
                  <a:pt x="15595" y="49062"/>
                </a:lnTo>
                <a:lnTo>
                  <a:pt x="7478" y="43590"/>
                </a:lnTo>
                <a:lnTo>
                  <a:pt x="2006" y="35473"/>
                </a:lnTo>
                <a:lnTo>
                  <a:pt x="0" y="25534"/>
                </a:lnTo>
                <a:lnTo>
                  <a:pt x="0" y="18762"/>
                </a:lnTo>
                <a:lnTo>
                  <a:pt x="2690" y="12267"/>
                </a:lnTo>
                <a:lnTo>
                  <a:pt x="12267" y="2690"/>
                </a:lnTo>
                <a:lnTo>
                  <a:pt x="18762" y="0"/>
                </a:lnTo>
                <a:lnTo>
                  <a:pt x="25534" y="0"/>
                </a:lnTo>
                <a:lnTo>
                  <a:pt x="35473" y="2006"/>
                </a:lnTo>
                <a:lnTo>
                  <a:pt x="43590" y="7478"/>
                </a:lnTo>
                <a:lnTo>
                  <a:pt x="49062" y="15595"/>
                </a:lnTo>
                <a:lnTo>
                  <a:pt x="51068" y="25534"/>
                </a:lnTo>
                <a:lnTo>
                  <a:pt x="49062" y="35473"/>
                </a:lnTo>
                <a:lnTo>
                  <a:pt x="43590" y="43590"/>
                </a:lnTo>
                <a:lnTo>
                  <a:pt x="35473" y="49062"/>
                </a:lnTo>
                <a:lnTo>
                  <a:pt x="25534" y="51068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66058" y="32118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25534" y="51068"/>
                </a:moveTo>
                <a:lnTo>
                  <a:pt x="15595" y="49062"/>
                </a:lnTo>
                <a:lnTo>
                  <a:pt x="7478" y="43589"/>
                </a:lnTo>
                <a:lnTo>
                  <a:pt x="2006" y="35473"/>
                </a:lnTo>
                <a:lnTo>
                  <a:pt x="0" y="25534"/>
                </a:lnTo>
                <a:lnTo>
                  <a:pt x="0" y="18762"/>
                </a:lnTo>
                <a:lnTo>
                  <a:pt x="2690" y="12267"/>
                </a:lnTo>
                <a:lnTo>
                  <a:pt x="12267" y="2690"/>
                </a:lnTo>
                <a:lnTo>
                  <a:pt x="18762" y="0"/>
                </a:lnTo>
                <a:lnTo>
                  <a:pt x="25534" y="0"/>
                </a:lnTo>
                <a:lnTo>
                  <a:pt x="35473" y="2006"/>
                </a:lnTo>
                <a:lnTo>
                  <a:pt x="43590" y="7478"/>
                </a:lnTo>
                <a:lnTo>
                  <a:pt x="49062" y="15595"/>
                </a:lnTo>
                <a:lnTo>
                  <a:pt x="51068" y="25534"/>
                </a:lnTo>
                <a:lnTo>
                  <a:pt x="49062" y="35473"/>
                </a:lnTo>
                <a:lnTo>
                  <a:pt x="43590" y="43589"/>
                </a:lnTo>
                <a:lnTo>
                  <a:pt x="35473" y="49062"/>
                </a:lnTo>
                <a:lnTo>
                  <a:pt x="25534" y="51068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57068" y="32118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25534" y="51068"/>
                </a:moveTo>
                <a:lnTo>
                  <a:pt x="15595" y="49062"/>
                </a:lnTo>
                <a:lnTo>
                  <a:pt x="7478" y="43589"/>
                </a:lnTo>
                <a:lnTo>
                  <a:pt x="2006" y="35473"/>
                </a:lnTo>
                <a:lnTo>
                  <a:pt x="0" y="25534"/>
                </a:lnTo>
                <a:lnTo>
                  <a:pt x="0" y="18762"/>
                </a:lnTo>
                <a:lnTo>
                  <a:pt x="2690" y="12267"/>
                </a:lnTo>
                <a:lnTo>
                  <a:pt x="12267" y="2690"/>
                </a:lnTo>
                <a:lnTo>
                  <a:pt x="18762" y="0"/>
                </a:lnTo>
                <a:lnTo>
                  <a:pt x="25534" y="0"/>
                </a:lnTo>
                <a:lnTo>
                  <a:pt x="35473" y="2006"/>
                </a:lnTo>
                <a:lnTo>
                  <a:pt x="43590" y="7478"/>
                </a:lnTo>
                <a:lnTo>
                  <a:pt x="49062" y="15595"/>
                </a:lnTo>
                <a:lnTo>
                  <a:pt x="51068" y="25534"/>
                </a:lnTo>
                <a:lnTo>
                  <a:pt x="49062" y="35473"/>
                </a:lnTo>
                <a:lnTo>
                  <a:pt x="43590" y="43589"/>
                </a:lnTo>
                <a:lnTo>
                  <a:pt x="35473" y="49062"/>
                </a:lnTo>
                <a:lnTo>
                  <a:pt x="25534" y="51068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8078" y="32118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534" y="51068"/>
                </a:moveTo>
                <a:lnTo>
                  <a:pt x="15595" y="49062"/>
                </a:lnTo>
                <a:lnTo>
                  <a:pt x="7478" y="43589"/>
                </a:lnTo>
                <a:lnTo>
                  <a:pt x="2006" y="35473"/>
                </a:lnTo>
                <a:lnTo>
                  <a:pt x="0" y="25534"/>
                </a:lnTo>
                <a:lnTo>
                  <a:pt x="0" y="18762"/>
                </a:lnTo>
                <a:lnTo>
                  <a:pt x="2690" y="12267"/>
                </a:lnTo>
                <a:lnTo>
                  <a:pt x="12267" y="2690"/>
                </a:lnTo>
                <a:lnTo>
                  <a:pt x="18762" y="0"/>
                </a:lnTo>
                <a:lnTo>
                  <a:pt x="25534" y="0"/>
                </a:lnTo>
                <a:lnTo>
                  <a:pt x="35473" y="2006"/>
                </a:lnTo>
                <a:lnTo>
                  <a:pt x="43590" y="7478"/>
                </a:lnTo>
                <a:lnTo>
                  <a:pt x="49062" y="15595"/>
                </a:lnTo>
                <a:lnTo>
                  <a:pt x="51068" y="25534"/>
                </a:lnTo>
                <a:lnTo>
                  <a:pt x="49062" y="35473"/>
                </a:lnTo>
                <a:lnTo>
                  <a:pt x="43590" y="43589"/>
                </a:lnTo>
                <a:lnTo>
                  <a:pt x="35473" y="49062"/>
                </a:lnTo>
                <a:lnTo>
                  <a:pt x="25534" y="51068"/>
                </a:lnTo>
                <a:close/>
              </a:path>
            </a:pathLst>
          </a:custGeom>
          <a:solidFill>
            <a:srgbClr val="6170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16824" y="358521"/>
            <a:ext cx="215836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ConcluSion</a:t>
            </a:r>
            <a:endParaRPr spc="-175" dirty="0"/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60802" y="0"/>
            <a:ext cx="1583197" cy="164164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52543" y="1046633"/>
            <a:ext cx="6741795" cy="370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259080" indent="-336550">
              <a:lnSpc>
                <a:spcPct val="115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'Direct'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'TA/TO'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have almost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equally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contribution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both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type of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hotels.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While,</a:t>
            </a:r>
            <a:r>
              <a:rPr sz="1400" spc="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GDS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has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highly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contributed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'City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Hotel'</a:t>
            </a:r>
            <a:r>
              <a:rPr sz="14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type.</a:t>
            </a:r>
            <a:endParaRPr sz="1400">
              <a:latin typeface="Arial MT"/>
              <a:cs typeface="Arial MT"/>
            </a:endParaRPr>
          </a:p>
          <a:p>
            <a:pPr marL="348615" marR="5080" indent="-336550" algn="just">
              <a:lnSpc>
                <a:spcPct val="115000"/>
              </a:lnSpc>
              <a:buFont typeface="Microsoft Sans Serif" panose="020B0604020202020204"/>
              <a:buChar char="●"/>
              <a:tabLst>
                <a:tab pos="349250" algn="l"/>
              </a:tabLst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Optimal stay length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both the hotel types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(City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Resort Hotel) is less than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7 </a:t>
            </a:r>
            <a:r>
              <a:rPr sz="1400" b="1" spc="-37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days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Usually people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stay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for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a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week. So,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after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1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week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optimal stay length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declined </a:t>
            </a: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drastically.</a:t>
            </a:r>
            <a:endParaRPr sz="1400">
              <a:latin typeface="Arial MT"/>
              <a:cs typeface="Arial MT"/>
            </a:endParaRPr>
          </a:p>
          <a:p>
            <a:pPr marL="348615" marR="153035" indent="-336550" algn="just">
              <a:lnSpc>
                <a:spcPct val="115000"/>
              </a:lnSpc>
              <a:buFont typeface="Microsoft Sans Serif" panose="020B0604020202020204"/>
              <a:buChar char="●"/>
              <a:tabLst>
                <a:tab pos="349250" algn="l"/>
              </a:tabLst>
            </a:pP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number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have taken place in 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month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July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August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July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</a:t>
            </a:r>
            <a:r>
              <a:rPr sz="1400" spc="-8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August are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favourite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months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guests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visit 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different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places.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25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mostly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used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distribution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channel</a:t>
            </a:r>
            <a:r>
              <a:rPr sz="1400" b="1" spc="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for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booking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'TA/TO'</a:t>
            </a:r>
            <a:r>
              <a:rPr sz="1400" spc="-20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79.1% bookings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348615">
              <a:lnSpc>
                <a:spcPct val="100000"/>
              </a:lnSpc>
              <a:spcBef>
                <a:spcPts val="250"/>
              </a:spcBef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were</a:t>
            </a: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made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through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3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TA/TO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(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travel</a:t>
            </a:r>
            <a:r>
              <a:rPr sz="14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agents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/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tour</a:t>
            </a:r>
            <a:r>
              <a:rPr sz="14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operators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).</a:t>
            </a:r>
            <a:endParaRPr sz="1400">
              <a:latin typeface="Arial MT"/>
              <a:cs typeface="Arial MT"/>
            </a:endParaRPr>
          </a:p>
          <a:p>
            <a:pPr marL="348615" marR="94615" indent="-336550">
              <a:lnSpc>
                <a:spcPct val="115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While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calculating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across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different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month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it is found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that for</a:t>
            </a:r>
            <a:r>
              <a:rPr sz="1400" spc="2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Resort hotel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ADR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high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the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months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June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July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August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compared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to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221615" indent="-336550">
              <a:lnSpc>
                <a:spcPct val="115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Almost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1/4th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the total bookings is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canceled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Approx,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27.5% bookings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have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got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canceled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out of all the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111760" indent="-336550">
              <a:lnSpc>
                <a:spcPct val="115000"/>
              </a:lnSpc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Majority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 the guests have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shown interest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in the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room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type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'A'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Room type 'A'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is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most preferred room</a:t>
            </a:r>
            <a:r>
              <a:rPr sz="1400" b="1" spc="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type.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339599"/>
            <a:ext cx="9135110" cy="803910"/>
          </a:xfrm>
          <a:custGeom>
            <a:avLst/>
            <a:gdLst/>
            <a:ahLst/>
            <a:cxnLst/>
            <a:rect l="l" t="t" r="r" b="b"/>
            <a:pathLst>
              <a:path w="9135110" h="803910">
                <a:moveTo>
                  <a:pt x="9134949" y="803699"/>
                </a:moveTo>
                <a:lnTo>
                  <a:pt x="0" y="803699"/>
                </a:lnTo>
                <a:lnTo>
                  <a:pt x="0" y="0"/>
                </a:lnTo>
                <a:lnTo>
                  <a:pt x="9134949" y="0"/>
                </a:lnTo>
                <a:lnTo>
                  <a:pt x="9134949" y="803699"/>
                </a:lnTo>
                <a:close/>
              </a:path>
            </a:pathLst>
          </a:custGeom>
          <a:solidFill>
            <a:srgbClr val="394C6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384020" cy="307158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0574" y="3810410"/>
            <a:ext cx="629285" cy="630555"/>
            <a:chOff x="420574" y="3810410"/>
            <a:chExt cx="629285" cy="630555"/>
          </a:xfrm>
        </p:grpSpPr>
        <p:sp>
          <p:nvSpPr>
            <p:cNvPr id="5" name="object 5"/>
            <p:cNvSpPr/>
            <p:nvPr/>
          </p:nvSpPr>
          <p:spPr>
            <a:xfrm>
              <a:off x="420574" y="3810410"/>
              <a:ext cx="629285" cy="318770"/>
            </a:xfrm>
            <a:custGeom>
              <a:avLst/>
              <a:gdLst/>
              <a:ahLst/>
              <a:cxnLst/>
              <a:rect l="l" t="t" r="r" b="b"/>
              <a:pathLst>
                <a:path w="629285" h="318770">
                  <a:moveTo>
                    <a:pt x="293286" y="318479"/>
                  </a:moveTo>
                  <a:lnTo>
                    <a:pt x="246938" y="311865"/>
                  </a:lnTo>
                  <a:lnTo>
                    <a:pt x="201741" y="298298"/>
                  </a:lnTo>
                  <a:lnTo>
                    <a:pt x="158496" y="277772"/>
                  </a:lnTo>
                  <a:lnTo>
                    <a:pt x="118857" y="250924"/>
                  </a:lnTo>
                  <a:lnTo>
                    <a:pt x="84214" y="218857"/>
                  </a:lnTo>
                  <a:lnTo>
                    <a:pt x="54969" y="182263"/>
                  </a:lnTo>
                  <a:lnTo>
                    <a:pt x="31523" y="141837"/>
                  </a:lnTo>
                  <a:lnTo>
                    <a:pt x="14278" y="98270"/>
                  </a:lnTo>
                  <a:lnTo>
                    <a:pt x="3636" y="52256"/>
                  </a:lnTo>
                  <a:lnTo>
                    <a:pt x="0" y="4488"/>
                  </a:lnTo>
                  <a:lnTo>
                    <a:pt x="314399" y="4488"/>
                  </a:lnTo>
                  <a:lnTo>
                    <a:pt x="628768" y="0"/>
                  </a:lnTo>
                  <a:lnTo>
                    <a:pt x="625812" y="47815"/>
                  </a:lnTo>
                  <a:lnTo>
                    <a:pt x="615827" y="93976"/>
                  </a:lnTo>
                  <a:lnTo>
                    <a:pt x="599205" y="137784"/>
                  </a:lnTo>
                  <a:lnTo>
                    <a:pt x="576337" y="178541"/>
                  </a:lnTo>
                  <a:lnTo>
                    <a:pt x="547616" y="215548"/>
                  </a:lnTo>
                  <a:lnTo>
                    <a:pt x="513434" y="248107"/>
                  </a:lnTo>
                  <a:lnTo>
                    <a:pt x="474182" y="275518"/>
                  </a:lnTo>
                  <a:lnTo>
                    <a:pt x="431233" y="296659"/>
                  </a:lnTo>
                  <a:lnTo>
                    <a:pt x="386234" y="310871"/>
                  </a:lnTo>
                  <a:lnTo>
                    <a:pt x="339985" y="318146"/>
                  </a:lnTo>
                  <a:lnTo>
                    <a:pt x="293286" y="318479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0574" y="4122408"/>
              <a:ext cx="629285" cy="318770"/>
            </a:xfrm>
            <a:custGeom>
              <a:avLst/>
              <a:gdLst/>
              <a:ahLst/>
              <a:cxnLst/>
              <a:rect l="l" t="t" r="r" b="b"/>
              <a:pathLst>
                <a:path w="629285" h="318770">
                  <a:moveTo>
                    <a:pt x="293286" y="318479"/>
                  </a:moveTo>
                  <a:lnTo>
                    <a:pt x="246938" y="311865"/>
                  </a:lnTo>
                  <a:lnTo>
                    <a:pt x="201741" y="298298"/>
                  </a:lnTo>
                  <a:lnTo>
                    <a:pt x="158496" y="277772"/>
                  </a:lnTo>
                  <a:lnTo>
                    <a:pt x="118857" y="250924"/>
                  </a:lnTo>
                  <a:lnTo>
                    <a:pt x="84214" y="218857"/>
                  </a:lnTo>
                  <a:lnTo>
                    <a:pt x="54969" y="182263"/>
                  </a:lnTo>
                  <a:lnTo>
                    <a:pt x="31523" y="141837"/>
                  </a:lnTo>
                  <a:lnTo>
                    <a:pt x="14278" y="98270"/>
                  </a:lnTo>
                  <a:lnTo>
                    <a:pt x="3636" y="52256"/>
                  </a:lnTo>
                  <a:lnTo>
                    <a:pt x="0" y="4488"/>
                  </a:lnTo>
                  <a:lnTo>
                    <a:pt x="314399" y="4488"/>
                  </a:lnTo>
                  <a:lnTo>
                    <a:pt x="628768" y="0"/>
                  </a:lnTo>
                  <a:lnTo>
                    <a:pt x="625812" y="47815"/>
                  </a:lnTo>
                  <a:lnTo>
                    <a:pt x="615827" y="93976"/>
                  </a:lnTo>
                  <a:lnTo>
                    <a:pt x="599205" y="137784"/>
                  </a:lnTo>
                  <a:lnTo>
                    <a:pt x="576337" y="178541"/>
                  </a:lnTo>
                  <a:lnTo>
                    <a:pt x="547616" y="215548"/>
                  </a:lnTo>
                  <a:lnTo>
                    <a:pt x="513434" y="248107"/>
                  </a:lnTo>
                  <a:lnTo>
                    <a:pt x="474182" y="275518"/>
                  </a:lnTo>
                  <a:lnTo>
                    <a:pt x="431233" y="296659"/>
                  </a:lnTo>
                  <a:lnTo>
                    <a:pt x="386234" y="310871"/>
                  </a:lnTo>
                  <a:lnTo>
                    <a:pt x="339985" y="318146"/>
                  </a:lnTo>
                  <a:lnTo>
                    <a:pt x="293286" y="318479"/>
                  </a:lnTo>
                  <a:close/>
                </a:path>
              </a:pathLst>
            </a:custGeom>
            <a:solidFill>
              <a:srgbClr val="FFF4E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2749" y="0"/>
            <a:ext cx="2071249" cy="13284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53" y="227937"/>
            <a:ext cx="68398" cy="683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3358" y="227937"/>
            <a:ext cx="68398" cy="6839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2763" y="227937"/>
            <a:ext cx="68398" cy="6839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2169" y="227937"/>
            <a:ext cx="68398" cy="683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3953" y="410828"/>
            <a:ext cx="68398" cy="683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3358" y="410828"/>
            <a:ext cx="68398" cy="683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92763" y="410828"/>
            <a:ext cx="68398" cy="683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2169" y="410828"/>
            <a:ext cx="68398" cy="683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53" y="593718"/>
            <a:ext cx="68398" cy="6839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3358" y="593718"/>
            <a:ext cx="68398" cy="6839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2763" y="593718"/>
            <a:ext cx="68398" cy="6839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2169" y="593718"/>
            <a:ext cx="68398" cy="6839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331" y="227937"/>
            <a:ext cx="68398" cy="6839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737" y="227937"/>
            <a:ext cx="68398" cy="6839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9142" y="227937"/>
            <a:ext cx="68398" cy="6839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547" y="227937"/>
            <a:ext cx="68398" cy="6839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0331" y="410828"/>
            <a:ext cx="68398" cy="6839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9737" y="410828"/>
            <a:ext cx="68398" cy="6839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9142" y="410828"/>
            <a:ext cx="68398" cy="6839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331" y="593718"/>
            <a:ext cx="68398" cy="6839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8547" y="410828"/>
            <a:ext cx="68398" cy="6839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737" y="593718"/>
            <a:ext cx="68398" cy="6839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9142" y="593718"/>
            <a:ext cx="68398" cy="6839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8547" y="593718"/>
            <a:ext cx="68398" cy="68398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0" y="1871150"/>
            <a:ext cx="9144000" cy="3272790"/>
            <a:chOff x="0" y="1871150"/>
            <a:chExt cx="9144000" cy="327279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608410"/>
              <a:ext cx="9132149" cy="5350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6974" y="1871150"/>
              <a:ext cx="1477025" cy="3071624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116456" y="1786889"/>
            <a:ext cx="4910455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0" spc="-650" dirty="0"/>
              <a:t>Than</a:t>
            </a:r>
            <a:r>
              <a:rPr sz="9500" spc="-585" dirty="0"/>
              <a:t>k</a:t>
            </a:r>
            <a:r>
              <a:rPr sz="9500" spc="-600" dirty="0"/>
              <a:t> </a:t>
            </a:r>
            <a:r>
              <a:rPr sz="9500" spc="-675" dirty="0">
                <a:solidFill>
                  <a:srgbClr val="394C68"/>
                </a:solidFill>
              </a:rPr>
              <a:t>You</a:t>
            </a:r>
            <a:endParaRPr sz="9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61745" cy="5143500"/>
            <a:chOff x="0" y="0"/>
            <a:chExt cx="1261745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61745" cy="5143500"/>
            </a:xfrm>
            <a:custGeom>
              <a:avLst/>
              <a:gdLst/>
              <a:ahLst/>
              <a:cxnLst/>
              <a:rect l="l" t="t" r="r" b="b"/>
              <a:pathLst>
                <a:path w="1261745" h="5143500">
                  <a:moveTo>
                    <a:pt x="0" y="0"/>
                  </a:moveTo>
                  <a:lnTo>
                    <a:pt x="0" y="5143499"/>
                  </a:lnTo>
                  <a:lnTo>
                    <a:pt x="1261699" y="5143499"/>
                  </a:lnTo>
                  <a:lnTo>
                    <a:pt x="12616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572188" cy="514349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7882300" y="0"/>
            <a:ext cx="1261745" cy="5143500"/>
            <a:chOff x="7882300" y="0"/>
            <a:chExt cx="1261745" cy="5143500"/>
          </a:xfrm>
        </p:grpSpPr>
        <p:sp>
          <p:nvSpPr>
            <p:cNvPr id="6" name="object 6"/>
            <p:cNvSpPr/>
            <p:nvPr/>
          </p:nvSpPr>
          <p:spPr>
            <a:xfrm>
              <a:off x="7882300" y="0"/>
              <a:ext cx="1261745" cy="5143500"/>
            </a:xfrm>
            <a:custGeom>
              <a:avLst/>
              <a:gdLst/>
              <a:ahLst/>
              <a:cxnLst/>
              <a:rect l="l" t="t" r="r" b="b"/>
              <a:pathLst>
                <a:path w="1261745" h="5143500">
                  <a:moveTo>
                    <a:pt x="0" y="5143499"/>
                  </a:moveTo>
                  <a:lnTo>
                    <a:pt x="0" y="0"/>
                  </a:lnTo>
                  <a:lnTo>
                    <a:pt x="1261699" y="0"/>
                  </a:lnTo>
                  <a:lnTo>
                    <a:pt x="1261699" y="5143499"/>
                  </a:lnTo>
                  <a:lnTo>
                    <a:pt x="0" y="514349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737" y="0"/>
              <a:ext cx="572262" cy="51434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479" y="4608408"/>
            <a:ext cx="65162" cy="651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1292" y="4608408"/>
            <a:ext cx="65162" cy="6516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3665" y="4608408"/>
            <a:ext cx="65162" cy="651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852" y="4608408"/>
            <a:ext cx="65162" cy="651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1292" y="4782646"/>
            <a:ext cx="65162" cy="651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7479" y="4782646"/>
            <a:ext cx="65162" cy="6516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3665" y="4782646"/>
            <a:ext cx="65162" cy="6516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9852" y="4782646"/>
            <a:ext cx="65162" cy="6516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1292" y="4956884"/>
            <a:ext cx="65162" cy="6516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479" y="4956884"/>
            <a:ext cx="65162" cy="6516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3665" y="4956884"/>
            <a:ext cx="65162" cy="6516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852" y="4956884"/>
            <a:ext cx="65162" cy="6516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8100423" y="60862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9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6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4" y="17868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00423" y="36917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9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6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4" y="17868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100423" y="12971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256" y="58513"/>
                </a:moveTo>
                <a:lnTo>
                  <a:pt x="17868" y="56214"/>
                </a:lnTo>
                <a:lnTo>
                  <a:pt x="8569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6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4" y="17868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315265" y="60862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4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3" y="17868"/>
                </a:lnTo>
                <a:lnTo>
                  <a:pt x="58512" y="29256"/>
                </a:lnTo>
                <a:lnTo>
                  <a:pt x="56213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315265" y="369170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4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3" y="17868"/>
                </a:lnTo>
                <a:lnTo>
                  <a:pt x="58512" y="29256"/>
                </a:lnTo>
                <a:lnTo>
                  <a:pt x="56213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15265" y="129715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5">
                <a:moveTo>
                  <a:pt x="29256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0" y="21497"/>
                </a:lnTo>
                <a:lnTo>
                  <a:pt x="3082" y="14055"/>
                </a:lnTo>
                <a:lnTo>
                  <a:pt x="14054" y="3082"/>
                </a:lnTo>
                <a:lnTo>
                  <a:pt x="21497" y="0"/>
                </a:lnTo>
                <a:lnTo>
                  <a:pt x="29256" y="0"/>
                </a:lnTo>
                <a:lnTo>
                  <a:pt x="40644" y="2299"/>
                </a:lnTo>
                <a:lnTo>
                  <a:pt x="49944" y="8569"/>
                </a:lnTo>
                <a:lnTo>
                  <a:pt x="56213" y="17868"/>
                </a:lnTo>
                <a:lnTo>
                  <a:pt x="58512" y="29256"/>
                </a:lnTo>
                <a:lnTo>
                  <a:pt x="56213" y="40644"/>
                </a:lnTo>
                <a:lnTo>
                  <a:pt x="49944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889871" y="218507"/>
            <a:ext cx="1128395" cy="1124585"/>
            <a:chOff x="889871" y="218507"/>
            <a:chExt cx="1128395" cy="1124585"/>
          </a:xfrm>
        </p:grpSpPr>
        <p:sp>
          <p:nvSpPr>
            <p:cNvPr id="27" name="object 27"/>
            <p:cNvSpPr/>
            <p:nvPr/>
          </p:nvSpPr>
          <p:spPr>
            <a:xfrm>
              <a:off x="1447464" y="218507"/>
              <a:ext cx="570865" cy="1124585"/>
            </a:xfrm>
            <a:custGeom>
              <a:avLst/>
              <a:gdLst/>
              <a:ahLst/>
              <a:cxnLst/>
              <a:rect l="l" t="t" r="r" b="b"/>
              <a:pathLst>
                <a:path w="570864" h="1124585">
                  <a:moveTo>
                    <a:pt x="562335" y="1124042"/>
                  </a:moveTo>
                  <a:lnTo>
                    <a:pt x="512233" y="1121813"/>
                  </a:lnTo>
                  <a:lnTo>
                    <a:pt x="463021" y="1115221"/>
                  </a:lnTo>
                  <a:lnTo>
                    <a:pt x="414947" y="1104408"/>
                  </a:lnTo>
                  <a:lnTo>
                    <a:pt x="368255" y="1089517"/>
                  </a:lnTo>
                  <a:lnTo>
                    <a:pt x="323192" y="1070691"/>
                  </a:lnTo>
                  <a:lnTo>
                    <a:pt x="280003" y="1048072"/>
                  </a:lnTo>
                  <a:lnTo>
                    <a:pt x="238934" y="1021803"/>
                  </a:lnTo>
                  <a:lnTo>
                    <a:pt x="200231" y="992027"/>
                  </a:lnTo>
                  <a:lnTo>
                    <a:pt x="164139" y="958885"/>
                  </a:lnTo>
                  <a:lnTo>
                    <a:pt x="130906" y="922522"/>
                  </a:lnTo>
                  <a:lnTo>
                    <a:pt x="100775" y="883079"/>
                  </a:lnTo>
                  <a:lnTo>
                    <a:pt x="73994" y="840699"/>
                  </a:lnTo>
                  <a:lnTo>
                    <a:pt x="51086" y="796108"/>
                  </a:lnTo>
                  <a:lnTo>
                    <a:pt x="32411" y="750127"/>
                  </a:lnTo>
                  <a:lnTo>
                    <a:pt x="17967" y="703040"/>
                  </a:lnTo>
                  <a:lnTo>
                    <a:pt x="7752" y="655130"/>
                  </a:lnTo>
                  <a:lnTo>
                    <a:pt x="1763" y="606683"/>
                  </a:lnTo>
                  <a:lnTo>
                    <a:pt x="0" y="557982"/>
                  </a:lnTo>
                  <a:lnTo>
                    <a:pt x="2458" y="509311"/>
                  </a:lnTo>
                  <a:lnTo>
                    <a:pt x="9138" y="460954"/>
                  </a:lnTo>
                  <a:lnTo>
                    <a:pt x="20036" y="413195"/>
                  </a:lnTo>
                  <a:lnTo>
                    <a:pt x="35151" y="366319"/>
                  </a:lnTo>
                  <a:lnTo>
                    <a:pt x="54481" y="320609"/>
                  </a:lnTo>
                  <a:lnTo>
                    <a:pt x="78023" y="276349"/>
                  </a:lnTo>
                  <a:lnTo>
                    <a:pt x="105407" y="234355"/>
                  </a:lnTo>
                  <a:lnTo>
                    <a:pt x="136097" y="195346"/>
                  </a:lnTo>
                  <a:lnTo>
                    <a:pt x="169847" y="159460"/>
                  </a:lnTo>
                  <a:lnTo>
                    <a:pt x="206408" y="126837"/>
                  </a:lnTo>
                  <a:lnTo>
                    <a:pt x="245532" y="97616"/>
                  </a:lnTo>
                  <a:lnTo>
                    <a:pt x="286972" y="71935"/>
                  </a:lnTo>
                  <a:lnTo>
                    <a:pt x="330479" y="49935"/>
                  </a:lnTo>
                  <a:lnTo>
                    <a:pt x="375807" y="31753"/>
                  </a:lnTo>
                  <a:lnTo>
                    <a:pt x="422706" y="17530"/>
                  </a:lnTo>
                  <a:lnTo>
                    <a:pt x="470930" y="7404"/>
                  </a:lnTo>
                  <a:lnTo>
                    <a:pt x="520231" y="1514"/>
                  </a:lnTo>
                  <a:lnTo>
                    <a:pt x="570360" y="0"/>
                  </a:lnTo>
                  <a:lnTo>
                    <a:pt x="562335" y="561992"/>
                  </a:lnTo>
                  <a:lnTo>
                    <a:pt x="562335" y="1124042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89871" y="218507"/>
              <a:ext cx="570865" cy="1124585"/>
            </a:xfrm>
            <a:custGeom>
              <a:avLst/>
              <a:gdLst/>
              <a:ahLst/>
              <a:cxnLst/>
              <a:rect l="l" t="t" r="r" b="b"/>
              <a:pathLst>
                <a:path w="570865" h="1124585">
                  <a:moveTo>
                    <a:pt x="562335" y="1124042"/>
                  </a:moveTo>
                  <a:lnTo>
                    <a:pt x="512233" y="1121813"/>
                  </a:lnTo>
                  <a:lnTo>
                    <a:pt x="463021" y="1115221"/>
                  </a:lnTo>
                  <a:lnTo>
                    <a:pt x="414947" y="1104408"/>
                  </a:lnTo>
                  <a:lnTo>
                    <a:pt x="368255" y="1089517"/>
                  </a:lnTo>
                  <a:lnTo>
                    <a:pt x="323192" y="1070691"/>
                  </a:lnTo>
                  <a:lnTo>
                    <a:pt x="280003" y="1048072"/>
                  </a:lnTo>
                  <a:lnTo>
                    <a:pt x="238934" y="1021803"/>
                  </a:lnTo>
                  <a:lnTo>
                    <a:pt x="200231" y="992027"/>
                  </a:lnTo>
                  <a:lnTo>
                    <a:pt x="164139" y="958885"/>
                  </a:lnTo>
                  <a:lnTo>
                    <a:pt x="130906" y="922522"/>
                  </a:lnTo>
                  <a:lnTo>
                    <a:pt x="100775" y="883079"/>
                  </a:lnTo>
                  <a:lnTo>
                    <a:pt x="73994" y="840699"/>
                  </a:lnTo>
                  <a:lnTo>
                    <a:pt x="51086" y="796108"/>
                  </a:lnTo>
                  <a:lnTo>
                    <a:pt x="32411" y="750127"/>
                  </a:lnTo>
                  <a:lnTo>
                    <a:pt x="17967" y="703040"/>
                  </a:lnTo>
                  <a:lnTo>
                    <a:pt x="7752" y="655130"/>
                  </a:lnTo>
                  <a:lnTo>
                    <a:pt x="1763" y="606683"/>
                  </a:lnTo>
                  <a:lnTo>
                    <a:pt x="0" y="557982"/>
                  </a:lnTo>
                  <a:lnTo>
                    <a:pt x="2458" y="509311"/>
                  </a:lnTo>
                  <a:lnTo>
                    <a:pt x="9138" y="460954"/>
                  </a:lnTo>
                  <a:lnTo>
                    <a:pt x="20036" y="413195"/>
                  </a:lnTo>
                  <a:lnTo>
                    <a:pt x="35151" y="366319"/>
                  </a:lnTo>
                  <a:lnTo>
                    <a:pt x="54481" y="320609"/>
                  </a:lnTo>
                  <a:lnTo>
                    <a:pt x="78023" y="276349"/>
                  </a:lnTo>
                  <a:lnTo>
                    <a:pt x="105407" y="234355"/>
                  </a:lnTo>
                  <a:lnTo>
                    <a:pt x="136097" y="195346"/>
                  </a:lnTo>
                  <a:lnTo>
                    <a:pt x="169847" y="159460"/>
                  </a:lnTo>
                  <a:lnTo>
                    <a:pt x="206408" y="126837"/>
                  </a:lnTo>
                  <a:lnTo>
                    <a:pt x="245532" y="97616"/>
                  </a:lnTo>
                  <a:lnTo>
                    <a:pt x="286972" y="71935"/>
                  </a:lnTo>
                  <a:lnTo>
                    <a:pt x="330479" y="49935"/>
                  </a:lnTo>
                  <a:lnTo>
                    <a:pt x="375807" y="31753"/>
                  </a:lnTo>
                  <a:lnTo>
                    <a:pt x="422706" y="17530"/>
                  </a:lnTo>
                  <a:lnTo>
                    <a:pt x="470930" y="7404"/>
                  </a:lnTo>
                  <a:lnTo>
                    <a:pt x="520231" y="1514"/>
                  </a:lnTo>
                  <a:lnTo>
                    <a:pt x="570360" y="0"/>
                  </a:lnTo>
                  <a:lnTo>
                    <a:pt x="562335" y="561992"/>
                  </a:lnTo>
                  <a:lnTo>
                    <a:pt x="562335" y="1124042"/>
                  </a:lnTo>
                  <a:close/>
                </a:path>
              </a:pathLst>
            </a:custGeom>
            <a:solidFill>
              <a:srgbClr val="FFF4E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81301" y="3759100"/>
            <a:ext cx="2458672" cy="1384399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897462" y="862970"/>
            <a:ext cx="33458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2135">
              <a:lnSpc>
                <a:spcPct val="100000"/>
              </a:lnSpc>
              <a:spcBef>
                <a:spcPts val="100"/>
              </a:spcBef>
            </a:pPr>
            <a:r>
              <a:rPr sz="3500" spc="-310" dirty="0"/>
              <a:t>Hote</a:t>
            </a:r>
            <a:r>
              <a:rPr sz="3500" spc="-170" dirty="0"/>
              <a:t>l</a:t>
            </a:r>
            <a:r>
              <a:rPr sz="3500" spc="-240" dirty="0"/>
              <a:t> </a:t>
            </a:r>
            <a:r>
              <a:rPr sz="3500" spc="-140" dirty="0"/>
              <a:t>Bookin</a:t>
            </a:r>
            <a:r>
              <a:rPr sz="3500" spc="-140" dirty="0"/>
              <a:t>g</a:t>
            </a:r>
            <a:r>
              <a:rPr sz="3500" spc="-240" dirty="0"/>
              <a:t> </a:t>
            </a:r>
            <a:r>
              <a:rPr sz="3500" spc="-229" dirty="0"/>
              <a:t>Data  </a:t>
            </a:r>
            <a:r>
              <a:rPr sz="3500" spc="-185" dirty="0">
                <a:solidFill>
                  <a:srgbClr val="394C68"/>
                </a:solidFill>
              </a:rPr>
              <a:t>Introduction</a:t>
            </a:r>
            <a:endParaRPr sz="3500"/>
          </a:p>
        </p:txBody>
      </p:sp>
      <p:sp>
        <p:nvSpPr>
          <p:cNvPr id="31" name="object 31"/>
          <p:cNvSpPr txBox="1"/>
          <p:nvPr/>
        </p:nvSpPr>
        <p:spPr>
          <a:xfrm>
            <a:off x="1966824" y="2222990"/>
            <a:ext cx="5311140" cy="212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This Dataset contains data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compares various booking </a:t>
            </a:r>
            <a:r>
              <a:rPr sz="1500" b="1" spc="-40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information between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two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hotels, City Hotel and Resort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Hotel. So, here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i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will be using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data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analyze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500" b="1" spc="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factors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affecting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 bookings. These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factors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can be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used</a:t>
            </a:r>
            <a:r>
              <a:rPr sz="15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15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reporting</a:t>
            </a:r>
            <a:r>
              <a:rPr sz="15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trends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5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predict</a:t>
            </a:r>
            <a:r>
              <a:rPr sz="15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future</a:t>
            </a:r>
            <a:r>
              <a:rPr sz="1500" b="1" spc="-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bookings.</a:t>
            </a:r>
            <a:endParaRPr sz="15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800">
              <a:latin typeface="Arial" panose="020B0604020202020204"/>
              <a:cs typeface="Arial" panose="020B0604020202020204"/>
            </a:endParaRPr>
          </a:p>
          <a:p>
            <a:pPr marL="12700" marR="1750695">
              <a:lnSpc>
                <a:spcPct val="115000"/>
              </a:lnSpc>
            </a:pP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This Dataset contains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 data </a:t>
            </a:r>
            <a:r>
              <a:rPr sz="1500" b="1" spc="-40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hotels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year</a:t>
            </a:r>
            <a:r>
              <a:rPr sz="15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2015-2017.</a:t>
            </a:r>
            <a:endParaRPr sz="15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280" cy="5143500"/>
            <a:chOff x="0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462224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95600"/>
              <a:ext cx="462224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0524" y="4646449"/>
            <a:ext cx="1593475" cy="4970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9638" y="0"/>
            <a:ext cx="1964361" cy="10904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47922" y="4687949"/>
            <a:ext cx="1370330" cy="455930"/>
            <a:chOff x="247922" y="4687949"/>
            <a:chExt cx="1370330" cy="455930"/>
          </a:xfrm>
        </p:grpSpPr>
        <p:sp>
          <p:nvSpPr>
            <p:cNvPr id="8" name="object 8"/>
            <p:cNvSpPr/>
            <p:nvPr/>
          </p:nvSpPr>
          <p:spPr>
            <a:xfrm>
              <a:off x="24792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7563" y="435895"/>
                  </a:lnTo>
                  <a:lnTo>
                    <a:pt x="26948" y="393928"/>
                  </a:lnTo>
                  <a:lnTo>
                    <a:pt x="48918" y="353481"/>
                  </a:lnTo>
                  <a:lnTo>
                    <a:pt x="73365" y="314663"/>
                  </a:lnTo>
                  <a:lnTo>
                    <a:pt x="100185" y="277579"/>
                  </a:lnTo>
                  <a:lnTo>
                    <a:pt x="129270" y="242335"/>
                  </a:lnTo>
                  <a:lnTo>
                    <a:pt x="160515" y="209037"/>
                  </a:lnTo>
                  <a:lnTo>
                    <a:pt x="193812" y="177793"/>
                  </a:lnTo>
                  <a:lnTo>
                    <a:pt x="229056" y="148708"/>
                  </a:lnTo>
                  <a:lnTo>
                    <a:pt x="266140" y="121888"/>
                  </a:lnTo>
                  <a:lnTo>
                    <a:pt x="304959" y="97440"/>
                  </a:lnTo>
                  <a:lnTo>
                    <a:pt x="345405" y="75471"/>
                  </a:lnTo>
                  <a:lnTo>
                    <a:pt x="387372" y="56086"/>
                  </a:lnTo>
                  <a:lnTo>
                    <a:pt x="430755" y="39391"/>
                  </a:lnTo>
                  <a:lnTo>
                    <a:pt x="475447" y="25494"/>
                  </a:lnTo>
                  <a:lnTo>
                    <a:pt x="521341" y="14499"/>
                  </a:lnTo>
                  <a:lnTo>
                    <a:pt x="568332" y="6515"/>
                  </a:lnTo>
                  <a:lnTo>
                    <a:pt x="616312" y="1646"/>
                  </a:lnTo>
                  <a:lnTo>
                    <a:pt x="665177" y="0"/>
                  </a:lnTo>
                  <a:lnTo>
                    <a:pt x="716578" y="1851"/>
                  </a:lnTo>
                  <a:lnTo>
                    <a:pt x="767414" y="7357"/>
                  </a:lnTo>
                  <a:lnTo>
                    <a:pt x="817506" y="16443"/>
                  </a:lnTo>
                  <a:lnTo>
                    <a:pt x="866674" y="29033"/>
                  </a:lnTo>
                  <a:lnTo>
                    <a:pt x="914737" y="45053"/>
                  </a:lnTo>
                  <a:lnTo>
                    <a:pt x="961515" y="64430"/>
                  </a:lnTo>
                  <a:lnTo>
                    <a:pt x="1006829" y="87087"/>
                  </a:lnTo>
                  <a:lnTo>
                    <a:pt x="1050499" y="112951"/>
                  </a:lnTo>
                  <a:lnTo>
                    <a:pt x="1092343" y="141947"/>
                  </a:lnTo>
                  <a:lnTo>
                    <a:pt x="1132183" y="174001"/>
                  </a:lnTo>
                  <a:lnTo>
                    <a:pt x="1169839" y="209037"/>
                  </a:lnTo>
                  <a:lnTo>
                    <a:pt x="1204875" y="246693"/>
                  </a:lnTo>
                  <a:lnTo>
                    <a:pt x="1236929" y="286533"/>
                  </a:lnTo>
                  <a:lnTo>
                    <a:pt x="1265925" y="328378"/>
                  </a:lnTo>
                  <a:lnTo>
                    <a:pt x="1291789" y="372047"/>
                  </a:lnTo>
                  <a:lnTo>
                    <a:pt x="1314447" y="417361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939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5" h="63500">
                  <a:moveTo>
                    <a:pt x="63030" y="23152"/>
                  </a:moveTo>
                  <a:lnTo>
                    <a:pt x="59715" y="15138"/>
                  </a:lnTo>
                  <a:lnTo>
                    <a:pt x="47891" y="3314"/>
                  </a:lnTo>
                  <a:lnTo>
                    <a:pt x="39878" y="0"/>
                  </a:lnTo>
                  <a:lnTo>
                    <a:pt x="31521" y="0"/>
                  </a:lnTo>
                  <a:lnTo>
                    <a:pt x="19253" y="2476"/>
                  </a:lnTo>
                  <a:lnTo>
                    <a:pt x="9232" y="9232"/>
                  </a:lnTo>
                  <a:lnTo>
                    <a:pt x="2476" y="19253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809" y="53797"/>
                  </a:lnTo>
                  <a:lnTo>
                    <a:pt x="60553" y="43776"/>
                  </a:lnTo>
                  <a:lnTo>
                    <a:pt x="63030" y="31508"/>
                  </a:lnTo>
                  <a:lnTo>
                    <a:pt x="63030" y="23152"/>
                  </a:lnTo>
                  <a:close/>
                </a:path>
                <a:path w="578485" h="63500">
                  <a:moveTo>
                    <a:pt x="320497" y="23152"/>
                  </a:moveTo>
                  <a:lnTo>
                    <a:pt x="317182" y="15138"/>
                  </a:lnTo>
                  <a:lnTo>
                    <a:pt x="305358" y="3314"/>
                  </a:lnTo>
                  <a:lnTo>
                    <a:pt x="297345" y="0"/>
                  </a:lnTo>
                  <a:lnTo>
                    <a:pt x="288988" y="0"/>
                  </a:lnTo>
                  <a:lnTo>
                    <a:pt x="276720" y="2476"/>
                  </a:lnTo>
                  <a:lnTo>
                    <a:pt x="266700" y="9232"/>
                  </a:lnTo>
                  <a:lnTo>
                    <a:pt x="259956" y="19253"/>
                  </a:lnTo>
                  <a:lnTo>
                    <a:pt x="257479" y="31508"/>
                  </a:lnTo>
                  <a:lnTo>
                    <a:pt x="259956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77" y="53797"/>
                  </a:lnTo>
                  <a:lnTo>
                    <a:pt x="318020" y="43776"/>
                  </a:lnTo>
                  <a:lnTo>
                    <a:pt x="320497" y="31508"/>
                  </a:lnTo>
                  <a:lnTo>
                    <a:pt x="320497" y="23152"/>
                  </a:lnTo>
                  <a:close/>
                </a:path>
                <a:path w="578485" h="63500">
                  <a:moveTo>
                    <a:pt x="577964" y="23152"/>
                  </a:moveTo>
                  <a:lnTo>
                    <a:pt x="574649" y="15138"/>
                  </a:lnTo>
                  <a:lnTo>
                    <a:pt x="562825" y="3314"/>
                  </a:lnTo>
                  <a:lnTo>
                    <a:pt x="554812" y="0"/>
                  </a:lnTo>
                  <a:lnTo>
                    <a:pt x="546455" y="0"/>
                  </a:lnTo>
                  <a:lnTo>
                    <a:pt x="534187" y="2476"/>
                  </a:lnTo>
                  <a:lnTo>
                    <a:pt x="524167" y="9232"/>
                  </a:lnTo>
                  <a:lnTo>
                    <a:pt x="517423" y="19253"/>
                  </a:lnTo>
                  <a:lnTo>
                    <a:pt x="514946" y="31508"/>
                  </a:lnTo>
                  <a:lnTo>
                    <a:pt x="517423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44" y="53797"/>
                  </a:lnTo>
                  <a:lnTo>
                    <a:pt x="575487" y="43776"/>
                  </a:lnTo>
                  <a:lnTo>
                    <a:pt x="577964" y="31508"/>
                  </a:lnTo>
                  <a:lnTo>
                    <a:pt x="577964" y="23152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812355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19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4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9951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7419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5488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12355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971050" y="510921"/>
            <a:ext cx="32010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Dat</a:t>
            </a:r>
            <a:r>
              <a:rPr spc="-290" dirty="0"/>
              <a:t>a</a:t>
            </a:r>
            <a:r>
              <a:rPr spc="-254" dirty="0"/>
              <a:t> </a:t>
            </a:r>
            <a:r>
              <a:rPr spc="-195" dirty="0">
                <a:solidFill>
                  <a:srgbClr val="394C68"/>
                </a:solidFill>
              </a:rPr>
              <a:t>DeScription</a:t>
            </a:r>
            <a:endParaRPr spc="-195" dirty="0">
              <a:solidFill>
                <a:srgbClr val="394C68"/>
              </a:solidFill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89224" y="1456661"/>
          <a:ext cx="7574280" cy="3016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4095"/>
                <a:gridCol w="5260975"/>
              </a:tblGrid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hotel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There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are two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types of hotels,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one is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City Hotel and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another is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Resort Hotel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6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iS_canceled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Here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value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indicates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booking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was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cancelled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(1)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not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(0)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8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lead_time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Time-lapse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between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reservation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actual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arrival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date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arrival_date_year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3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Year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arrival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date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648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100" spc="-7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arrival_date_month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9271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Month</a:t>
                      </a:r>
                      <a:r>
                        <a:rPr sz="1000" spc="-3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arrival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date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8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arrival_date_Week_number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Week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arrival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date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8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arrival_date_day_of_month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Day</a:t>
                      </a:r>
                      <a:r>
                        <a:rPr sz="1000" spc="-3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arrival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date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StayS_in_Weekend_nightS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weekend nights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(Saturday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or Sunday)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spent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at the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hotel by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guests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280" cy="5143500"/>
            <a:chOff x="0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462224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95600"/>
              <a:ext cx="462224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0524" y="4646449"/>
            <a:ext cx="1593475" cy="4970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9638" y="0"/>
            <a:ext cx="1964361" cy="10904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47922" y="4687949"/>
            <a:ext cx="1370330" cy="455930"/>
            <a:chOff x="247922" y="4687949"/>
            <a:chExt cx="1370330" cy="455930"/>
          </a:xfrm>
        </p:grpSpPr>
        <p:sp>
          <p:nvSpPr>
            <p:cNvPr id="8" name="object 8"/>
            <p:cNvSpPr/>
            <p:nvPr/>
          </p:nvSpPr>
          <p:spPr>
            <a:xfrm>
              <a:off x="24792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7563" y="435895"/>
                  </a:lnTo>
                  <a:lnTo>
                    <a:pt x="26948" y="393928"/>
                  </a:lnTo>
                  <a:lnTo>
                    <a:pt x="48918" y="353481"/>
                  </a:lnTo>
                  <a:lnTo>
                    <a:pt x="73365" y="314663"/>
                  </a:lnTo>
                  <a:lnTo>
                    <a:pt x="100185" y="277579"/>
                  </a:lnTo>
                  <a:lnTo>
                    <a:pt x="129270" y="242335"/>
                  </a:lnTo>
                  <a:lnTo>
                    <a:pt x="160515" y="209037"/>
                  </a:lnTo>
                  <a:lnTo>
                    <a:pt x="193812" y="177793"/>
                  </a:lnTo>
                  <a:lnTo>
                    <a:pt x="229056" y="148708"/>
                  </a:lnTo>
                  <a:lnTo>
                    <a:pt x="266140" y="121888"/>
                  </a:lnTo>
                  <a:lnTo>
                    <a:pt x="304959" y="97440"/>
                  </a:lnTo>
                  <a:lnTo>
                    <a:pt x="345405" y="75471"/>
                  </a:lnTo>
                  <a:lnTo>
                    <a:pt x="387372" y="56086"/>
                  </a:lnTo>
                  <a:lnTo>
                    <a:pt x="430755" y="39391"/>
                  </a:lnTo>
                  <a:lnTo>
                    <a:pt x="475447" y="25494"/>
                  </a:lnTo>
                  <a:lnTo>
                    <a:pt x="521341" y="14499"/>
                  </a:lnTo>
                  <a:lnTo>
                    <a:pt x="568332" y="6515"/>
                  </a:lnTo>
                  <a:lnTo>
                    <a:pt x="616312" y="1646"/>
                  </a:lnTo>
                  <a:lnTo>
                    <a:pt x="665177" y="0"/>
                  </a:lnTo>
                  <a:lnTo>
                    <a:pt x="716578" y="1851"/>
                  </a:lnTo>
                  <a:lnTo>
                    <a:pt x="767414" y="7357"/>
                  </a:lnTo>
                  <a:lnTo>
                    <a:pt x="817506" y="16443"/>
                  </a:lnTo>
                  <a:lnTo>
                    <a:pt x="866674" y="29033"/>
                  </a:lnTo>
                  <a:lnTo>
                    <a:pt x="914737" y="45053"/>
                  </a:lnTo>
                  <a:lnTo>
                    <a:pt x="961515" y="64430"/>
                  </a:lnTo>
                  <a:lnTo>
                    <a:pt x="1006829" y="87087"/>
                  </a:lnTo>
                  <a:lnTo>
                    <a:pt x="1050499" y="112951"/>
                  </a:lnTo>
                  <a:lnTo>
                    <a:pt x="1092343" y="141947"/>
                  </a:lnTo>
                  <a:lnTo>
                    <a:pt x="1132183" y="174001"/>
                  </a:lnTo>
                  <a:lnTo>
                    <a:pt x="1169839" y="209037"/>
                  </a:lnTo>
                  <a:lnTo>
                    <a:pt x="1204875" y="246693"/>
                  </a:lnTo>
                  <a:lnTo>
                    <a:pt x="1236929" y="286533"/>
                  </a:lnTo>
                  <a:lnTo>
                    <a:pt x="1265925" y="328378"/>
                  </a:lnTo>
                  <a:lnTo>
                    <a:pt x="1291789" y="372047"/>
                  </a:lnTo>
                  <a:lnTo>
                    <a:pt x="1314447" y="417361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939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5" h="63500">
                  <a:moveTo>
                    <a:pt x="63030" y="23152"/>
                  </a:moveTo>
                  <a:lnTo>
                    <a:pt x="59715" y="15138"/>
                  </a:lnTo>
                  <a:lnTo>
                    <a:pt x="47891" y="3314"/>
                  </a:lnTo>
                  <a:lnTo>
                    <a:pt x="39878" y="0"/>
                  </a:lnTo>
                  <a:lnTo>
                    <a:pt x="31521" y="0"/>
                  </a:lnTo>
                  <a:lnTo>
                    <a:pt x="19253" y="2476"/>
                  </a:lnTo>
                  <a:lnTo>
                    <a:pt x="9232" y="9232"/>
                  </a:lnTo>
                  <a:lnTo>
                    <a:pt x="2476" y="19253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809" y="53797"/>
                  </a:lnTo>
                  <a:lnTo>
                    <a:pt x="60553" y="43776"/>
                  </a:lnTo>
                  <a:lnTo>
                    <a:pt x="63030" y="31508"/>
                  </a:lnTo>
                  <a:lnTo>
                    <a:pt x="63030" y="23152"/>
                  </a:lnTo>
                  <a:close/>
                </a:path>
                <a:path w="578485" h="63500">
                  <a:moveTo>
                    <a:pt x="320497" y="23152"/>
                  </a:moveTo>
                  <a:lnTo>
                    <a:pt x="317182" y="15138"/>
                  </a:lnTo>
                  <a:lnTo>
                    <a:pt x="305358" y="3314"/>
                  </a:lnTo>
                  <a:lnTo>
                    <a:pt x="297345" y="0"/>
                  </a:lnTo>
                  <a:lnTo>
                    <a:pt x="288988" y="0"/>
                  </a:lnTo>
                  <a:lnTo>
                    <a:pt x="276720" y="2476"/>
                  </a:lnTo>
                  <a:lnTo>
                    <a:pt x="266700" y="9232"/>
                  </a:lnTo>
                  <a:lnTo>
                    <a:pt x="259956" y="19253"/>
                  </a:lnTo>
                  <a:lnTo>
                    <a:pt x="257479" y="31508"/>
                  </a:lnTo>
                  <a:lnTo>
                    <a:pt x="259956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77" y="53797"/>
                  </a:lnTo>
                  <a:lnTo>
                    <a:pt x="318020" y="43776"/>
                  </a:lnTo>
                  <a:lnTo>
                    <a:pt x="320497" y="31508"/>
                  </a:lnTo>
                  <a:lnTo>
                    <a:pt x="320497" y="23152"/>
                  </a:lnTo>
                  <a:close/>
                </a:path>
                <a:path w="578485" h="63500">
                  <a:moveTo>
                    <a:pt x="577964" y="23152"/>
                  </a:moveTo>
                  <a:lnTo>
                    <a:pt x="574649" y="15138"/>
                  </a:lnTo>
                  <a:lnTo>
                    <a:pt x="562825" y="3314"/>
                  </a:lnTo>
                  <a:lnTo>
                    <a:pt x="554812" y="0"/>
                  </a:lnTo>
                  <a:lnTo>
                    <a:pt x="546455" y="0"/>
                  </a:lnTo>
                  <a:lnTo>
                    <a:pt x="534187" y="2476"/>
                  </a:lnTo>
                  <a:lnTo>
                    <a:pt x="524167" y="9232"/>
                  </a:lnTo>
                  <a:lnTo>
                    <a:pt x="517423" y="19253"/>
                  </a:lnTo>
                  <a:lnTo>
                    <a:pt x="514946" y="31508"/>
                  </a:lnTo>
                  <a:lnTo>
                    <a:pt x="517423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44" y="53797"/>
                  </a:lnTo>
                  <a:lnTo>
                    <a:pt x="575487" y="43776"/>
                  </a:lnTo>
                  <a:lnTo>
                    <a:pt x="577964" y="31508"/>
                  </a:lnTo>
                  <a:lnTo>
                    <a:pt x="577964" y="23152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812355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19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4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9951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7419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5488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12355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971050" y="510921"/>
            <a:ext cx="32010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Dat</a:t>
            </a:r>
            <a:r>
              <a:rPr spc="-290" dirty="0"/>
              <a:t>a</a:t>
            </a:r>
            <a:r>
              <a:rPr spc="-254" dirty="0"/>
              <a:t> </a:t>
            </a:r>
            <a:r>
              <a:rPr spc="-195" dirty="0">
                <a:solidFill>
                  <a:srgbClr val="394C68"/>
                </a:solidFill>
              </a:rPr>
              <a:t>DeScription</a:t>
            </a:r>
            <a:endParaRPr spc="-195" dirty="0">
              <a:solidFill>
                <a:srgbClr val="394C68"/>
              </a:solidFill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89224" y="1456661"/>
          <a:ext cx="7574280" cy="3016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4095"/>
                <a:gridCol w="5260975"/>
              </a:tblGrid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StayS_in_Week_nightS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weeknights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(Monday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to Friday)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spent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at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 hotel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guests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6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adultS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adults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among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guests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5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children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children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among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guests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5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babieS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babies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among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guests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648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100" spc="-6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meal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9271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Type</a:t>
                      </a:r>
                      <a:r>
                        <a:rPr sz="1000" spc="-3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meal</a:t>
                      </a:r>
                      <a:r>
                        <a:rPr sz="1000" spc="-3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booked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5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country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Country</a:t>
                      </a:r>
                      <a:r>
                        <a:rPr sz="1000" spc="-3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3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guests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market_Segment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Designation</a:t>
                      </a:r>
                      <a:r>
                        <a:rPr sz="1000" spc="-3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market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segment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6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diStribution_channel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Name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booking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distribution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channel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280" cy="5143500"/>
            <a:chOff x="0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462224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95600"/>
              <a:ext cx="462224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0524" y="4646449"/>
            <a:ext cx="1593475" cy="4970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9638" y="0"/>
            <a:ext cx="1964361" cy="10904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47922" y="4687949"/>
            <a:ext cx="1370330" cy="455930"/>
            <a:chOff x="247922" y="4687949"/>
            <a:chExt cx="1370330" cy="455930"/>
          </a:xfrm>
        </p:grpSpPr>
        <p:sp>
          <p:nvSpPr>
            <p:cNvPr id="8" name="object 8"/>
            <p:cNvSpPr/>
            <p:nvPr/>
          </p:nvSpPr>
          <p:spPr>
            <a:xfrm>
              <a:off x="24792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7563" y="435895"/>
                  </a:lnTo>
                  <a:lnTo>
                    <a:pt x="26948" y="393928"/>
                  </a:lnTo>
                  <a:lnTo>
                    <a:pt x="48918" y="353481"/>
                  </a:lnTo>
                  <a:lnTo>
                    <a:pt x="73365" y="314663"/>
                  </a:lnTo>
                  <a:lnTo>
                    <a:pt x="100185" y="277579"/>
                  </a:lnTo>
                  <a:lnTo>
                    <a:pt x="129270" y="242335"/>
                  </a:lnTo>
                  <a:lnTo>
                    <a:pt x="160515" y="209037"/>
                  </a:lnTo>
                  <a:lnTo>
                    <a:pt x="193812" y="177793"/>
                  </a:lnTo>
                  <a:lnTo>
                    <a:pt x="229056" y="148708"/>
                  </a:lnTo>
                  <a:lnTo>
                    <a:pt x="266140" y="121888"/>
                  </a:lnTo>
                  <a:lnTo>
                    <a:pt x="304959" y="97440"/>
                  </a:lnTo>
                  <a:lnTo>
                    <a:pt x="345405" y="75471"/>
                  </a:lnTo>
                  <a:lnTo>
                    <a:pt x="387372" y="56086"/>
                  </a:lnTo>
                  <a:lnTo>
                    <a:pt x="430755" y="39391"/>
                  </a:lnTo>
                  <a:lnTo>
                    <a:pt x="475447" y="25494"/>
                  </a:lnTo>
                  <a:lnTo>
                    <a:pt x="521341" y="14499"/>
                  </a:lnTo>
                  <a:lnTo>
                    <a:pt x="568332" y="6515"/>
                  </a:lnTo>
                  <a:lnTo>
                    <a:pt x="616312" y="1646"/>
                  </a:lnTo>
                  <a:lnTo>
                    <a:pt x="665177" y="0"/>
                  </a:lnTo>
                  <a:lnTo>
                    <a:pt x="716578" y="1851"/>
                  </a:lnTo>
                  <a:lnTo>
                    <a:pt x="767414" y="7357"/>
                  </a:lnTo>
                  <a:lnTo>
                    <a:pt x="817506" y="16443"/>
                  </a:lnTo>
                  <a:lnTo>
                    <a:pt x="866674" y="29033"/>
                  </a:lnTo>
                  <a:lnTo>
                    <a:pt x="914737" y="45053"/>
                  </a:lnTo>
                  <a:lnTo>
                    <a:pt x="961515" y="64430"/>
                  </a:lnTo>
                  <a:lnTo>
                    <a:pt x="1006829" y="87087"/>
                  </a:lnTo>
                  <a:lnTo>
                    <a:pt x="1050499" y="112951"/>
                  </a:lnTo>
                  <a:lnTo>
                    <a:pt x="1092343" y="141947"/>
                  </a:lnTo>
                  <a:lnTo>
                    <a:pt x="1132183" y="174001"/>
                  </a:lnTo>
                  <a:lnTo>
                    <a:pt x="1169839" y="209037"/>
                  </a:lnTo>
                  <a:lnTo>
                    <a:pt x="1204875" y="246693"/>
                  </a:lnTo>
                  <a:lnTo>
                    <a:pt x="1236929" y="286533"/>
                  </a:lnTo>
                  <a:lnTo>
                    <a:pt x="1265925" y="328378"/>
                  </a:lnTo>
                  <a:lnTo>
                    <a:pt x="1291789" y="372047"/>
                  </a:lnTo>
                  <a:lnTo>
                    <a:pt x="1314447" y="417361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939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5" h="63500">
                  <a:moveTo>
                    <a:pt x="63030" y="23152"/>
                  </a:moveTo>
                  <a:lnTo>
                    <a:pt x="59715" y="15138"/>
                  </a:lnTo>
                  <a:lnTo>
                    <a:pt x="47891" y="3314"/>
                  </a:lnTo>
                  <a:lnTo>
                    <a:pt x="39878" y="0"/>
                  </a:lnTo>
                  <a:lnTo>
                    <a:pt x="31521" y="0"/>
                  </a:lnTo>
                  <a:lnTo>
                    <a:pt x="19253" y="2476"/>
                  </a:lnTo>
                  <a:lnTo>
                    <a:pt x="9232" y="9232"/>
                  </a:lnTo>
                  <a:lnTo>
                    <a:pt x="2476" y="19253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809" y="53797"/>
                  </a:lnTo>
                  <a:lnTo>
                    <a:pt x="60553" y="43776"/>
                  </a:lnTo>
                  <a:lnTo>
                    <a:pt x="63030" y="31508"/>
                  </a:lnTo>
                  <a:lnTo>
                    <a:pt x="63030" y="23152"/>
                  </a:lnTo>
                  <a:close/>
                </a:path>
                <a:path w="578485" h="63500">
                  <a:moveTo>
                    <a:pt x="320497" y="23152"/>
                  </a:moveTo>
                  <a:lnTo>
                    <a:pt x="317182" y="15138"/>
                  </a:lnTo>
                  <a:lnTo>
                    <a:pt x="305358" y="3314"/>
                  </a:lnTo>
                  <a:lnTo>
                    <a:pt x="297345" y="0"/>
                  </a:lnTo>
                  <a:lnTo>
                    <a:pt x="288988" y="0"/>
                  </a:lnTo>
                  <a:lnTo>
                    <a:pt x="276720" y="2476"/>
                  </a:lnTo>
                  <a:lnTo>
                    <a:pt x="266700" y="9232"/>
                  </a:lnTo>
                  <a:lnTo>
                    <a:pt x="259956" y="19253"/>
                  </a:lnTo>
                  <a:lnTo>
                    <a:pt x="257479" y="31508"/>
                  </a:lnTo>
                  <a:lnTo>
                    <a:pt x="259956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77" y="53797"/>
                  </a:lnTo>
                  <a:lnTo>
                    <a:pt x="318020" y="43776"/>
                  </a:lnTo>
                  <a:lnTo>
                    <a:pt x="320497" y="31508"/>
                  </a:lnTo>
                  <a:lnTo>
                    <a:pt x="320497" y="23152"/>
                  </a:lnTo>
                  <a:close/>
                </a:path>
                <a:path w="578485" h="63500">
                  <a:moveTo>
                    <a:pt x="577964" y="23152"/>
                  </a:moveTo>
                  <a:lnTo>
                    <a:pt x="574649" y="15138"/>
                  </a:lnTo>
                  <a:lnTo>
                    <a:pt x="562825" y="3314"/>
                  </a:lnTo>
                  <a:lnTo>
                    <a:pt x="554812" y="0"/>
                  </a:lnTo>
                  <a:lnTo>
                    <a:pt x="546455" y="0"/>
                  </a:lnTo>
                  <a:lnTo>
                    <a:pt x="534187" y="2476"/>
                  </a:lnTo>
                  <a:lnTo>
                    <a:pt x="524167" y="9232"/>
                  </a:lnTo>
                  <a:lnTo>
                    <a:pt x="517423" y="19253"/>
                  </a:lnTo>
                  <a:lnTo>
                    <a:pt x="514946" y="31508"/>
                  </a:lnTo>
                  <a:lnTo>
                    <a:pt x="517423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44" y="53797"/>
                  </a:lnTo>
                  <a:lnTo>
                    <a:pt x="575487" y="43776"/>
                  </a:lnTo>
                  <a:lnTo>
                    <a:pt x="577964" y="31508"/>
                  </a:lnTo>
                  <a:lnTo>
                    <a:pt x="577964" y="23152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812355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19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4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9951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7419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5488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12355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971050" y="510921"/>
            <a:ext cx="32010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Dat</a:t>
            </a:r>
            <a:r>
              <a:rPr spc="-290" dirty="0"/>
              <a:t>a</a:t>
            </a:r>
            <a:r>
              <a:rPr spc="-254" dirty="0"/>
              <a:t> </a:t>
            </a:r>
            <a:r>
              <a:rPr spc="-195" dirty="0">
                <a:solidFill>
                  <a:srgbClr val="394C68"/>
                </a:solidFill>
              </a:rPr>
              <a:t>DeScription</a:t>
            </a:r>
            <a:endParaRPr spc="-195" dirty="0">
              <a:solidFill>
                <a:srgbClr val="394C68"/>
              </a:solidFill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89224" y="1456661"/>
          <a:ext cx="7574280" cy="3016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4095"/>
                <a:gridCol w="5260975"/>
              </a:tblGrid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iS_repeated_gueSt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If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booking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was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from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repeated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guest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(1)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not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(0)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5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previouS_cancellationS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9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9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9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previous bookings</a:t>
                      </a:r>
                      <a:r>
                        <a:rPr sz="9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that were</a:t>
                      </a:r>
                      <a:r>
                        <a:rPr sz="9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cancelled</a:t>
                      </a:r>
                      <a:r>
                        <a:rPr sz="9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by the</a:t>
                      </a:r>
                      <a:r>
                        <a:rPr sz="9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customer</a:t>
                      </a:r>
                      <a:r>
                        <a:rPr sz="9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prior</a:t>
                      </a:r>
                      <a:r>
                        <a:rPr sz="9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9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 </a:t>
                      </a:r>
                      <a:r>
                        <a:rPr sz="9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current</a:t>
                      </a:r>
                      <a:r>
                        <a:rPr sz="9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9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booking</a:t>
                      </a:r>
                      <a:endParaRPr sz="900">
                        <a:latin typeface="Arial MT"/>
                        <a:cs typeface="Arial MT"/>
                      </a:endParaRPr>
                    </a:p>
                  </a:txBody>
                  <a:tcPr marL="0" marR="0" marT="10350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6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previouS_bookingS_not_canceled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previous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bookings not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cancelled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by the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customer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prior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to the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current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booking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reServed_room_type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Code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room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type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reserved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aSSigned_room_type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Code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room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type</a:t>
                      </a:r>
                      <a:r>
                        <a:rPr sz="1000" spc="-2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assigned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648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100" spc="-5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booking_changeS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9271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changes/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amendments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made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booking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depoSit_type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Type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deposit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made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guest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6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agent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ID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travel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agent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who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made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booking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2280" cy="5143500"/>
            <a:chOff x="0" y="0"/>
            <a:chExt cx="462280" cy="51435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462224" cy="3870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695600"/>
              <a:ext cx="462224" cy="14478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0524" y="4646449"/>
            <a:ext cx="1593475" cy="4970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9638" y="0"/>
            <a:ext cx="1964361" cy="10904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47922" y="4687949"/>
            <a:ext cx="1370330" cy="455930"/>
            <a:chOff x="247922" y="4687949"/>
            <a:chExt cx="1370330" cy="455930"/>
          </a:xfrm>
        </p:grpSpPr>
        <p:sp>
          <p:nvSpPr>
            <p:cNvPr id="8" name="object 8"/>
            <p:cNvSpPr/>
            <p:nvPr/>
          </p:nvSpPr>
          <p:spPr>
            <a:xfrm>
              <a:off x="247922" y="4687949"/>
              <a:ext cx="1330325" cy="455930"/>
            </a:xfrm>
            <a:custGeom>
              <a:avLst/>
              <a:gdLst/>
              <a:ahLst/>
              <a:cxnLst/>
              <a:rect l="l" t="t" r="r" b="b"/>
              <a:pathLst>
                <a:path w="1330325" h="455929">
                  <a:moveTo>
                    <a:pt x="1330265" y="455549"/>
                  </a:moveTo>
                  <a:lnTo>
                    <a:pt x="0" y="455549"/>
                  </a:lnTo>
                  <a:lnTo>
                    <a:pt x="7563" y="435895"/>
                  </a:lnTo>
                  <a:lnTo>
                    <a:pt x="26948" y="393928"/>
                  </a:lnTo>
                  <a:lnTo>
                    <a:pt x="48918" y="353481"/>
                  </a:lnTo>
                  <a:lnTo>
                    <a:pt x="73365" y="314663"/>
                  </a:lnTo>
                  <a:lnTo>
                    <a:pt x="100185" y="277579"/>
                  </a:lnTo>
                  <a:lnTo>
                    <a:pt x="129270" y="242335"/>
                  </a:lnTo>
                  <a:lnTo>
                    <a:pt x="160515" y="209037"/>
                  </a:lnTo>
                  <a:lnTo>
                    <a:pt x="193812" y="177793"/>
                  </a:lnTo>
                  <a:lnTo>
                    <a:pt x="229056" y="148708"/>
                  </a:lnTo>
                  <a:lnTo>
                    <a:pt x="266140" y="121888"/>
                  </a:lnTo>
                  <a:lnTo>
                    <a:pt x="304959" y="97440"/>
                  </a:lnTo>
                  <a:lnTo>
                    <a:pt x="345405" y="75471"/>
                  </a:lnTo>
                  <a:lnTo>
                    <a:pt x="387372" y="56086"/>
                  </a:lnTo>
                  <a:lnTo>
                    <a:pt x="430755" y="39391"/>
                  </a:lnTo>
                  <a:lnTo>
                    <a:pt x="475447" y="25494"/>
                  </a:lnTo>
                  <a:lnTo>
                    <a:pt x="521341" y="14499"/>
                  </a:lnTo>
                  <a:lnTo>
                    <a:pt x="568332" y="6515"/>
                  </a:lnTo>
                  <a:lnTo>
                    <a:pt x="616312" y="1646"/>
                  </a:lnTo>
                  <a:lnTo>
                    <a:pt x="665177" y="0"/>
                  </a:lnTo>
                  <a:lnTo>
                    <a:pt x="716578" y="1851"/>
                  </a:lnTo>
                  <a:lnTo>
                    <a:pt x="767414" y="7357"/>
                  </a:lnTo>
                  <a:lnTo>
                    <a:pt x="817506" y="16443"/>
                  </a:lnTo>
                  <a:lnTo>
                    <a:pt x="866674" y="29033"/>
                  </a:lnTo>
                  <a:lnTo>
                    <a:pt x="914737" y="45053"/>
                  </a:lnTo>
                  <a:lnTo>
                    <a:pt x="961515" y="64430"/>
                  </a:lnTo>
                  <a:lnTo>
                    <a:pt x="1006829" y="87087"/>
                  </a:lnTo>
                  <a:lnTo>
                    <a:pt x="1050499" y="112951"/>
                  </a:lnTo>
                  <a:lnTo>
                    <a:pt x="1092343" y="141947"/>
                  </a:lnTo>
                  <a:lnTo>
                    <a:pt x="1132183" y="174001"/>
                  </a:lnTo>
                  <a:lnTo>
                    <a:pt x="1169839" y="209037"/>
                  </a:lnTo>
                  <a:lnTo>
                    <a:pt x="1204875" y="246693"/>
                  </a:lnTo>
                  <a:lnTo>
                    <a:pt x="1236929" y="286533"/>
                  </a:lnTo>
                  <a:lnTo>
                    <a:pt x="1265925" y="328378"/>
                  </a:lnTo>
                  <a:lnTo>
                    <a:pt x="1291789" y="372047"/>
                  </a:lnTo>
                  <a:lnTo>
                    <a:pt x="1314447" y="417361"/>
                  </a:lnTo>
                  <a:lnTo>
                    <a:pt x="1330265" y="455549"/>
                  </a:lnTo>
                  <a:close/>
                </a:path>
              </a:pathLst>
            </a:custGeom>
            <a:solidFill>
              <a:srgbClr val="394C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39939" y="4866551"/>
              <a:ext cx="578485" cy="63500"/>
            </a:xfrm>
            <a:custGeom>
              <a:avLst/>
              <a:gdLst/>
              <a:ahLst/>
              <a:cxnLst/>
              <a:rect l="l" t="t" r="r" b="b"/>
              <a:pathLst>
                <a:path w="578485" h="63500">
                  <a:moveTo>
                    <a:pt x="63030" y="23152"/>
                  </a:moveTo>
                  <a:lnTo>
                    <a:pt x="59715" y="15138"/>
                  </a:lnTo>
                  <a:lnTo>
                    <a:pt x="47891" y="3314"/>
                  </a:lnTo>
                  <a:lnTo>
                    <a:pt x="39878" y="0"/>
                  </a:lnTo>
                  <a:lnTo>
                    <a:pt x="31521" y="0"/>
                  </a:lnTo>
                  <a:lnTo>
                    <a:pt x="19253" y="2476"/>
                  </a:lnTo>
                  <a:lnTo>
                    <a:pt x="9232" y="9232"/>
                  </a:lnTo>
                  <a:lnTo>
                    <a:pt x="2476" y="19253"/>
                  </a:lnTo>
                  <a:lnTo>
                    <a:pt x="0" y="31508"/>
                  </a:lnTo>
                  <a:lnTo>
                    <a:pt x="2476" y="43776"/>
                  </a:lnTo>
                  <a:lnTo>
                    <a:pt x="9232" y="53797"/>
                  </a:lnTo>
                  <a:lnTo>
                    <a:pt x="19253" y="60553"/>
                  </a:lnTo>
                  <a:lnTo>
                    <a:pt x="31521" y="63030"/>
                  </a:lnTo>
                  <a:lnTo>
                    <a:pt x="43789" y="60553"/>
                  </a:lnTo>
                  <a:lnTo>
                    <a:pt x="53809" y="53797"/>
                  </a:lnTo>
                  <a:lnTo>
                    <a:pt x="60553" y="43776"/>
                  </a:lnTo>
                  <a:lnTo>
                    <a:pt x="63030" y="31508"/>
                  </a:lnTo>
                  <a:lnTo>
                    <a:pt x="63030" y="23152"/>
                  </a:lnTo>
                  <a:close/>
                </a:path>
                <a:path w="578485" h="63500">
                  <a:moveTo>
                    <a:pt x="320497" y="23152"/>
                  </a:moveTo>
                  <a:lnTo>
                    <a:pt x="317182" y="15138"/>
                  </a:lnTo>
                  <a:lnTo>
                    <a:pt x="305358" y="3314"/>
                  </a:lnTo>
                  <a:lnTo>
                    <a:pt x="297345" y="0"/>
                  </a:lnTo>
                  <a:lnTo>
                    <a:pt x="288988" y="0"/>
                  </a:lnTo>
                  <a:lnTo>
                    <a:pt x="276720" y="2476"/>
                  </a:lnTo>
                  <a:lnTo>
                    <a:pt x="266700" y="9232"/>
                  </a:lnTo>
                  <a:lnTo>
                    <a:pt x="259956" y="19253"/>
                  </a:lnTo>
                  <a:lnTo>
                    <a:pt x="257479" y="31508"/>
                  </a:lnTo>
                  <a:lnTo>
                    <a:pt x="259956" y="43776"/>
                  </a:lnTo>
                  <a:lnTo>
                    <a:pt x="266700" y="53797"/>
                  </a:lnTo>
                  <a:lnTo>
                    <a:pt x="276720" y="60553"/>
                  </a:lnTo>
                  <a:lnTo>
                    <a:pt x="288988" y="63030"/>
                  </a:lnTo>
                  <a:lnTo>
                    <a:pt x="301256" y="60553"/>
                  </a:lnTo>
                  <a:lnTo>
                    <a:pt x="311277" y="53797"/>
                  </a:lnTo>
                  <a:lnTo>
                    <a:pt x="318020" y="43776"/>
                  </a:lnTo>
                  <a:lnTo>
                    <a:pt x="320497" y="31508"/>
                  </a:lnTo>
                  <a:lnTo>
                    <a:pt x="320497" y="23152"/>
                  </a:lnTo>
                  <a:close/>
                </a:path>
                <a:path w="578485" h="63500">
                  <a:moveTo>
                    <a:pt x="577964" y="23152"/>
                  </a:moveTo>
                  <a:lnTo>
                    <a:pt x="574649" y="15138"/>
                  </a:lnTo>
                  <a:lnTo>
                    <a:pt x="562825" y="3314"/>
                  </a:lnTo>
                  <a:lnTo>
                    <a:pt x="554812" y="0"/>
                  </a:lnTo>
                  <a:lnTo>
                    <a:pt x="546455" y="0"/>
                  </a:lnTo>
                  <a:lnTo>
                    <a:pt x="534187" y="2476"/>
                  </a:lnTo>
                  <a:lnTo>
                    <a:pt x="524167" y="9232"/>
                  </a:lnTo>
                  <a:lnTo>
                    <a:pt x="517423" y="19253"/>
                  </a:lnTo>
                  <a:lnTo>
                    <a:pt x="514946" y="31508"/>
                  </a:lnTo>
                  <a:lnTo>
                    <a:pt x="517423" y="43776"/>
                  </a:lnTo>
                  <a:lnTo>
                    <a:pt x="524167" y="53797"/>
                  </a:lnTo>
                  <a:lnTo>
                    <a:pt x="534187" y="60553"/>
                  </a:lnTo>
                  <a:lnTo>
                    <a:pt x="546455" y="63030"/>
                  </a:lnTo>
                  <a:lnTo>
                    <a:pt x="558723" y="60553"/>
                  </a:lnTo>
                  <a:lnTo>
                    <a:pt x="568744" y="53797"/>
                  </a:lnTo>
                  <a:lnTo>
                    <a:pt x="575487" y="43776"/>
                  </a:lnTo>
                  <a:lnTo>
                    <a:pt x="577964" y="31508"/>
                  </a:lnTo>
                  <a:lnTo>
                    <a:pt x="577964" y="23152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812355" y="4866545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8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4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19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4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8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9951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97419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54887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7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0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12355" y="503507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514" y="63027"/>
                </a:moveTo>
                <a:lnTo>
                  <a:pt x="19247" y="60551"/>
                </a:lnTo>
                <a:lnTo>
                  <a:pt x="9230" y="53797"/>
                </a:lnTo>
                <a:lnTo>
                  <a:pt x="2476" y="43780"/>
                </a:lnTo>
                <a:lnTo>
                  <a:pt x="0" y="31513"/>
                </a:lnTo>
                <a:lnTo>
                  <a:pt x="2476" y="19247"/>
                </a:lnTo>
                <a:lnTo>
                  <a:pt x="9230" y="9230"/>
                </a:lnTo>
                <a:lnTo>
                  <a:pt x="19247" y="2476"/>
                </a:lnTo>
                <a:lnTo>
                  <a:pt x="31514" y="0"/>
                </a:lnTo>
                <a:lnTo>
                  <a:pt x="39872" y="0"/>
                </a:lnTo>
                <a:lnTo>
                  <a:pt x="47888" y="3320"/>
                </a:lnTo>
                <a:lnTo>
                  <a:pt x="59708" y="15140"/>
                </a:lnTo>
                <a:lnTo>
                  <a:pt x="63028" y="23155"/>
                </a:lnTo>
                <a:lnTo>
                  <a:pt x="63028" y="31513"/>
                </a:lnTo>
                <a:lnTo>
                  <a:pt x="60551" y="43780"/>
                </a:lnTo>
                <a:lnTo>
                  <a:pt x="53798" y="53797"/>
                </a:lnTo>
                <a:lnTo>
                  <a:pt x="43781" y="60551"/>
                </a:lnTo>
                <a:lnTo>
                  <a:pt x="31514" y="63027"/>
                </a:lnTo>
                <a:close/>
              </a:path>
            </a:pathLst>
          </a:custGeom>
          <a:solidFill>
            <a:srgbClr val="FD81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971050" y="510921"/>
            <a:ext cx="32010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Dat</a:t>
            </a:r>
            <a:r>
              <a:rPr spc="-290" dirty="0"/>
              <a:t>a</a:t>
            </a:r>
            <a:r>
              <a:rPr spc="-254" dirty="0"/>
              <a:t> </a:t>
            </a:r>
            <a:r>
              <a:rPr spc="-195" dirty="0">
                <a:solidFill>
                  <a:srgbClr val="394C68"/>
                </a:solidFill>
              </a:rPr>
              <a:t>DeScription</a:t>
            </a:r>
            <a:endParaRPr spc="-195" dirty="0">
              <a:solidFill>
                <a:srgbClr val="394C68"/>
              </a:solidFill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89224" y="1456661"/>
          <a:ext cx="7574280" cy="3016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4095"/>
                <a:gridCol w="5260975"/>
              </a:tblGrid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5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company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ID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company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made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booking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8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dayS_in_Waiting_liSt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days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booking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was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waiting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list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cuStomer_type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Type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customer,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assuming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one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four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categories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5104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100" spc="-6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adr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6573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 marR="180340">
                        <a:lnSpc>
                          <a:spcPct val="115000"/>
                        </a:lnSpc>
                        <a:spcBef>
                          <a:spcPts val="50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Average Daily Rate, as defined by dividing the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sum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 all lodging transactions by the total </a:t>
                      </a:r>
                      <a:r>
                        <a:rPr sz="1000" spc="-26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staying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nights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648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100" spc="-6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required_car_parking_SpaceS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9271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car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parking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spaces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required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customer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total_of_Special_requeStS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Number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special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requests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made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customer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65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reServation_StatuS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Reservation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status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(Canceled,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Check-Out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or</a:t>
                      </a:r>
                      <a:r>
                        <a:rPr sz="1000" spc="-2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No-Show)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  <a:solidFill>
                      <a:srgbClr val="FFF4ED"/>
                    </a:solidFill>
                  </a:tcPr>
                </a:tc>
              </a:tr>
              <a:tr h="353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00" spc="-70" dirty="0">
                          <a:solidFill>
                            <a:srgbClr val="FD8175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reServation_StatuS_date</a:t>
                      </a:r>
                      <a:endParaRPr sz="11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Date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at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which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last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reservation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status</a:t>
                      </a:r>
                      <a:r>
                        <a:rPr sz="1000" spc="-10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was</a:t>
                      </a:r>
                      <a:r>
                        <a:rPr sz="1000" spc="-1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solidFill>
                            <a:srgbClr val="394C68"/>
                          </a:solidFill>
                          <a:latin typeface="Arial MT"/>
                          <a:cs typeface="Arial MT"/>
                        </a:rPr>
                        <a:t>updated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FD8175"/>
                      </a:solidFill>
                      <a:prstDash val="solid"/>
                    </a:lnL>
                    <a:lnR w="19050">
                      <a:solidFill>
                        <a:srgbClr val="FD8175"/>
                      </a:solidFill>
                      <a:prstDash val="solid"/>
                    </a:lnR>
                    <a:lnT w="19050">
                      <a:solidFill>
                        <a:srgbClr val="FD8175"/>
                      </a:solidFill>
                      <a:prstDash val="solid"/>
                    </a:lnT>
                    <a:lnB w="19050">
                      <a:solidFill>
                        <a:srgbClr val="FD817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08074" y="3643599"/>
            <a:ext cx="1136015" cy="1500505"/>
          </a:xfrm>
          <a:custGeom>
            <a:avLst/>
            <a:gdLst/>
            <a:ahLst/>
            <a:cxnLst/>
            <a:rect l="l" t="t" r="r" b="b"/>
            <a:pathLst>
              <a:path w="1136015" h="1500504">
                <a:moveTo>
                  <a:pt x="1135924" y="1499900"/>
                </a:moveTo>
                <a:lnTo>
                  <a:pt x="69183" y="1499900"/>
                </a:lnTo>
                <a:lnTo>
                  <a:pt x="62693" y="1482587"/>
                </a:lnTo>
                <a:lnTo>
                  <a:pt x="48340" y="1438850"/>
                </a:lnTo>
                <a:lnTo>
                  <a:pt x="35766" y="1394337"/>
                </a:lnTo>
                <a:lnTo>
                  <a:pt x="25011" y="1349090"/>
                </a:lnTo>
                <a:lnTo>
                  <a:pt x="16118" y="1303150"/>
                </a:lnTo>
                <a:lnTo>
                  <a:pt x="9129" y="1256559"/>
                </a:lnTo>
                <a:lnTo>
                  <a:pt x="4085" y="1209359"/>
                </a:lnTo>
                <a:lnTo>
                  <a:pt x="1028" y="1161592"/>
                </a:lnTo>
                <a:lnTo>
                  <a:pt x="0" y="1113299"/>
                </a:lnTo>
                <a:lnTo>
                  <a:pt x="1028" y="1065007"/>
                </a:lnTo>
                <a:lnTo>
                  <a:pt x="4085" y="1017240"/>
                </a:lnTo>
                <a:lnTo>
                  <a:pt x="9129" y="970040"/>
                </a:lnTo>
                <a:lnTo>
                  <a:pt x="16118" y="923449"/>
                </a:lnTo>
                <a:lnTo>
                  <a:pt x="25011" y="877509"/>
                </a:lnTo>
                <a:lnTo>
                  <a:pt x="35766" y="832262"/>
                </a:lnTo>
                <a:lnTo>
                  <a:pt x="48340" y="787749"/>
                </a:lnTo>
                <a:lnTo>
                  <a:pt x="62693" y="744012"/>
                </a:lnTo>
                <a:lnTo>
                  <a:pt x="78782" y="701093"/>
                </a:lnTo>
                <a:lnTo>
                  <a:pt x="96566" y="659033"/>
                </a:lnTo>
                <a:lnTo>
                  <a:pt x="116002" y="617875"/>
                </a:lnTo>
                <a:lnTo>
                  <a:pt x="137050" y="577661"/>
                </a:lnTo>
                <a:lnTo>
                  <a:pt x="159667" y="538431"/>
                </a:lnTo>
                <a:lnTo>
                  <a:pt x="183812" y="500228"/>
                </a:lnTo>
                <a:lnTo>
                  <a:pt x="209443" y="463094"/>
                </a:lnTo>
                <a:lnTo>
                  <a:pt x="236518" y="427070"/>
                </a:lnTo>
                <a:lnTo>
                  <a:pt x="264995" y="392198"/>
                </a:lnTo>
                <a:lnTo>
                  <a:pt x="294833" y="358520"/>
                </a:lnTo>
                <a:lnTo>
                  <a:pt x="325990" y="326078"/>
                </a:lnTo>
                <a:lnTo>
                  <a:pt x="358423" y="294913"/>
                </a:lnTo>
                <a:lnTo>
                  <a:pt x="392092" y="265067"/>
                </a:lnTo>
                <a:lnTo>
                  <a:pt x="426955" y="236582"/>
                </a:lnTo>
                <a:lnTo>
                  <a:pt x="462969" y="209500"/>
                </a:lnTo>
                <a:lnTo>
                  <a:pt x="500093" y="183862"/>
                </a:lnTo>
                <a:lnTo>
                  <a:pt x="538286" y="159711"/>
                </a:lnTo>
                <a:lnTo>
                  <a:pt x="577505" y="137087"/>
                </a:lnTo>
                <a:lnTo>
                  <a:pt x="617709" y="116034"/>
                </a:lnTo>
                <a:lnTo>
                  <a:pt x="658856" y="96592"/>
                </a:lnTo>
                <a:lnTo>
                  <a:pt x="700904" y="78803"/>
                </a:lnTo>
                <a:lnTo>
                  <a:pt x="743811" y="62710"/>
                </a:lnTo>
                <a:lnTo>
                  <a:pt x="787536" y="48353"/>
                </a:lnTo>
                <a:lnTo>
                  <a:pt x="832037" y="35775"/>
                </a:lnTo>
                <a:lnTo>
                  <a:pt x="877273" y="25018"/>
                </a:lnTo>
                <a:lnTo>
                  <a:pt x="923200" y="16123"/>
                </a:lnTo>
                <a:lnTo>
                  <a:pt x="969778" y="9131"/>
                </a:lnTo>
                <a:lnTo>
                  <a:pt x="1016966" y="4086"/>
                </a:lnTo>
                <a:lnTo>
                  <a:pt x="1064720" y="1028"/>
                </a:lnTo>
                <a:lnTo>
                  <a:pt x="1112999" y="0"/>
                </a:lnTo>
                <a:lnTo>
                  <a:pt x="1135924" y="505"/>
                </a:lnTo>
                <a:lnTo>
                  <a:pt x="1135924" y="1499900"/>
                </a:lnTo>
                <a:close/>
              </a:path>
            </a:pathLst>
          </a:custGeom>
          <a:solidFill>
            <a:srgbClr val="394C6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00900" y="0"/>
            <a:ext cx="943099" cy="18247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504" y="4620233"/>
            <a:ext cx="65162" cy="651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17" y="4620233"/>
            <a:ext cx="65162" cy="651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877" y="4620233"/>
            <a:ext cx="65162" cy="651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690" y="4620233"/>
            <a:ext cx="65162" cy="651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317" y="4794470"/>
            <a:ext cx="65162" cy="651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1504" y="4794470"/>
            <a:ext cx="65162" cy="6516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690" y="4794470"/>
            <a:ext cx="65162" cy="651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3877" y="4794470"/>
            <a:ext cx="65162" cy="651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17" y="4968709"/>
            <a:ext cx="65162" cy="6516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504" y="4968709"/>
            <a:ext cx="65162" cy="6516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690" y="4968709"/>
            <a:ext cx="65162" cy="6516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877" y="4968709"/>
            <a:ext cx="65162" cy="65162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294589" y="462022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5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9"/>
                </a:lnTo>
                <a:lnTo>
                  <a:pt x="17868" y="2299"/>
                </a:lnTo>
                <a:lnTo>
                  <a:pt x="29255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29" y="14055"/>
                </a:lnTo>
                <a:lnTo>
                  <a:pt x="58512" y="21497"/>
                </a:lnTo>
                <a:lnTo>
                  <a:pt x="58512" y="29256"/>
                </a:lnTo>
                <a:lnTo>
                  <a:pt x="56213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5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34044" y="462022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9"/>
                </a:lnTo>
                <a:lnTo>
                  <a:pt x="17868" y="2299"/>
                </a:lnTo>
                <a:lnTo>
                  <a:pt x="29256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30" y="14055"/>
                </a:lnTo>
                <a:lnTo>
                  <a:pt x="58512" y="21497"/>
                </a:lnTo>
                <a:lnTo>
                  <a:pt x="58512" y="29256"/>
                </a:lnTo>
                <a:lnTo>
                  <a:pt x="56213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773499" y="4620224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9"/>
                </a:lnTo>
                <a:lnTo>
                  <a:pt x="17868" y="2299"/>
                </a:lnTo>
                <a:lnTo>
                  <a:pt x="29256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30" y="14055"/>
                </a:lnTo>
                <a:lnTo>
                  <a:pt x="58513" y="21497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94589" y="483506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5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8"/>
                </a:lnTo>
                <a:lnTo>
                  <a:pt x="17868" y="2299"/>
                </a:lnTo>
                <a:lnTo>
                  <a:pt x="29255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29" y="14055"/>
                </a:lnTo>
                <a:lnTo>
                  <a:pt x="58512" y="21497"/>
                </a:lnTo>
                <a:lnTo>
                  <a:pt x="58512" y="29256"/>
                </a:lnTo>
                <a:lnTo>
                  <a:pt x="56213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5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534044" y="483506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8"/>
                </a:lnTo>
                <a:lnTo>
                  <a:pt x="17868" y="2299"/>
                </a:lnTo>
                <a:lnTo>
                  <a:pt x="29256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30" y="14055"/>
                </a:lnTo>
                <a:lnTo>
                  <a:pt x="58512" y="21497"/>
                </a:lnTo>
                <a:lnTo>
                  <a:pt x="58512" y="29256"/>
                </a:lnTo>
                <a:lnTo>
                  <a:pt x="56213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773499" y="4835066"/>
            <a:ext cx="59055" cy="59055"/>
          </a:xfrm>
          <a:custGeom>
            <a:avLst/>
            <a:gdLst/>
            <a:ahLst/>
            <a:cxnLst/>
            <a:rect l="l" t="t" r="r" b="b"/>
            <a:pathLst>
              <a:path w="59054" h="59054">
                <a:moveTo>
                  <a:pt x="29256" y="58513"/>
                </a:moveTo>
                <a:lnTo>
                  <a:pt x="17868" y="56214"/>
                </a:lnTo>
                <a:lnTo>
                  <a:pt x="8568" y="49944"/>
                </a:lnTo>
                <a:lnTo>
                  <a:pt x="2299" y="40644"/>
                </a:lnTo>
                <a:lnTo>
                  <a:pt x="0" y="29256"/>
                </a:lnTo>
                <a:lnTo>
                  <a:pt x="2299" y="17868"/>
                </a:lnTo>
                <a:lnTo>
                  <a:pt x="8568" y="8568"/>
                </a:lnTo>
                <a:lnTo>
                  <a:pt x="17868" y="2299"/>
                </a:lnTo>
                <a:lnTo>
                  <a:pt x="29256" y="0"/>
                </a:lnTo>
                <a:lnTo>
                  <a:pt x="37015" y="0"/>
                </a:lnTo>
                <a:lnTo>
                  <a:pt x="44456" y="3082"/>
                </a:lnTo>
                <a:lnTo>
                  <a:pt x="55430" y="14055"/>
                </a:lnTo>
                <a:lnTo>
                  <a:pt x="58513" y="21497"/>
                </a:lnTo>
                <a:lnTo>
                  <a:pt x="58513" y="29256"/>
                </a:lnTo>
                <a:lnTo>
                  <a:pt x="56214" y="40644"/>
                </a:lnTo>
                <a:lnTo>
                  <a:pt x="49943" y="49944"/>
                </a:lnTo>
                <a:lnTo>
                  <a:pt x="40644" y="56214"/>
                </a:lnTo>
                <a:lnTo>
                  <a:pt x="29256" y="585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0" y="0"/>
            <a:ext cx="533400" cy="820419"/>
            <a:chOff x="0" y="0"/>
            <a:chExt cx="533400" cy="820419"/>
          </a:xfrm>
        </p:grpSpPr>
        <p:sp>
          <p:nvSpPr>
            <p:cNvPr id="23" name="object 23"/>
            <p:cNvSpPr/>
            <p:nvPr/>
          </p:nvSpPr>
          <p:spPr>
            <a:xfrm>
              <a:off x="0" y="0"/>
              <a:ext cx="533400" cy="435609"/>
            </a:xfrm>
            <a:custGeom>
              <a:avLst/>
              <a:gdLst/>
              <a:ahLst/>
              <a:cxnLst/>
              <a:rect l="l" t="t" r="r" b="b"/>
              <a:pathLst>
                <a:path w="533400" h="435609">
                  <a:moveTo>
                    <a:pt x="57224" y="435481"/>
                  </a:moveTo>
                  <a:lnTo>
                    <a:pt x="9881" y="435143"/>
                  </a:lnTo>
                  <a:lnTo>
                    <a:pt x="0" y="434134"/>
                  </a:lnTo>
                  <a:lnTo>
                    <a:pt x="0" y="0"/>
                  </a:lnTo>
                  <a:lnTo>
                    <a:pt x="533023" y="0"/>
                  </a:lnTo>
                  <a:lnTo>
                    <a:pt x="517024" y="77746"/>
                  </a:lnTo>
                  <a:lnTo>
                    <a:pt x="501323" y="122637"/>
                  </a:lnTo>
                  <a:lnTo>
                    <a:pt x="481505" y="165706"/>
                  </a:lnTo>
                  <a:lnTo>
                    <a:pt x="457736" y="206670"/>
                  </a:lnTo>
                  <a:lnTo>
                    <a:pt x="430179" y="245245"/>
                  </a:lnTo>
                  <a:lnTo>
                    <a:pt x="399001" y="281146"/>
                  </a:lnTo>
                  <a:lnTo>
                    <a:pt x="364366" y="314089"/>
                  </a:lnTo>
                  <a:lnTo>
                    <a:pt x="326438" y="343790"/>
                  </a:lnTo>
                  <a:lnTo>
                    <a:pt x="285383" y="369964"/>
                  </a:lnTo>
                  <a:lnTo>
                    <a:pt x="241987" y="392036"/>
                  </a:lnTo>
                  <a:lnTo>
                    <a:pt x="197144" y="409622"/>
                  </a:lnTo>
                  <a:lnTo>
                    <a:pt x="151184" y="422723"/>
                  </a:lnTo>
                  <a:lnTo>
                    <a:pt x="104434" y="431342"/>
                  </a:lnTo>
                  <a:lnTo>
                    <a:pt x="57224" y="435481"/>
                  </a:lnTo>
                  <a:close/>
                </a:path>
              </a:pathLst>
            </a:custGeom>
            <a:solidFill>
              <a:srgbClr val="FD81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0" y="394900"/>
              <a:ext cx="462280" cy="425450"/>
            </a:xfrm>
            <a:custGeom>
              <a:avLst/>
              <a:gdLst/>
              <a:ahLst/>
              <a:cxnLst/>
              <a:rect l="l" t="t" r="r" b="b"/>
              <a:pathLst>
                <a:path w="462280" h="425450">
                  <a:moveTo>
                    <a:pt x="58635" y="424984"/>
                  </a:moveTo>
                  <a:lnTo>
                    <a:pt x="9550" y="424634"/>
                  </a:lnTo>
                  <a:lnTo>
                    <a:pt x="0" y="423455"/>
                  </a:lnTo>
                  <a:lnTo>
                    <a:pt x="0" y="0"/>
                  </a:lnTo>
                  <a:lnTo>
                    <a:pt x="37118" y="530"/>
                  </a:lnTo>
                  <a:lnTo>
                    <a:pt x="461881" y="530"/>
                  </a:lnTo>
                  <a:lnTo>
                    <a:pt x="458897" y="50876"/>
                  </a:lnTo>
                  <a:lnTo>
                    <a:pt x="450114" y="99915"/>
                  </a:lnTo>
                  <a:lnTo>
                    <a:pt x="435789" y="147207"/>
                  </a:lnTo>
                  <a:lnTo>
                    <a:pt x="416176" y="192310"/>
                  </a:lnTo>
                  <a:lnTo>
                    <a:pt x="391532" y="234786"/>
                  </a:lnTo>
                  <a:lnTo>
                    <a:pt x="362112" y="274192"/>
                  </a:lnTo>
                  <a:lnTo>
                    <a:pt x="328170" y="310090"/>
                  </a:lnTo>
                  <a:lnTo>
                    <a:pt x="289964" y="342038"/>
                  </a:lnTo>
                  <a:lnTo>
                    <a:pt x="247747" y="369597"/>
                  </a:lnTo>
                  <a:lnTo>
                    <a:pt x="202571" y="391969"/>
                  </a:lnTo>
                  <a:lnTo>
                    <a:pt x="155655" y="408656"/>
                  </a:lnTo>
                  <a:lnTo>
                    <a:pt x="107506" y="419659"/>
                  </a:lnTo>
                  <a:lnTo>
                    <a:pt x="58635" y="424984"/>
                  </a:lnTo>
                  <a:close/>
                </a:path>
              </a:pathLst>
            </a:custGeom>
            <a:solidFill>
              <a:srgbClr val="FFF4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793024" y="510921"/>
            <a:ext cx="28073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Dat</a:t>
            </a:r>
            <a:r>
              <a:rPr spc="-290" dirty="0"/>
              <a:t>a</a:t>
            </a:r>
            <a:r>
              <a:rPr spc="-254" dirty="0"/>
              <a:t> </a:t>
            </a:r>
            <a:r>
              <a:rPr spc="-185" dirty="0">
                <a:solidFill>
                  <a:srgbClr val="394C68"/>
                </a:solidFill>
              </a:rPr>
              <a:t>Summary</a:t>
            </a:r>
            <a:endParaRPr spc="-185" dirty="0">
              <a:solidFill>
                <a:srgbClr val="394C68"/>
              </a:solidFill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4293" y="1263923"/>
            <a:ext cx="7028180" cy="336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30000"/>
              </a:lnSpc>
              <a:spcBef>
                <a:spcPts val="100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This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data set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contains a single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file which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compares various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booking information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between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two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hotels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: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City Hotel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Resort Hotel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 Includes information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such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when the booking was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made,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length of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stay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,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 number of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adults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children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and/or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babies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the number of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available</a:t>
            </a:r>
            <a:r>
              <a:rPr sz="1400" spc="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parking spaces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among other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things.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1095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dataset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contains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total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119390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rows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32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columns.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1095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All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columns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are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divided into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three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dtypes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:</a:t>
            </a:r>
            <a:r>
              <a:rPr sz="1400" spc="2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Object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float64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int64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indent="-336550">
              <a:lnSpc>
                <a:spcPct val="100000"/>
              </a:lnSpc>
              <a:spcBef>
                <a:spcPts val="1095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This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dataset does have</a:t>
            </a:r>
            <a:r>
              <a:rPr sz="1400" spc="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duplicated values</a:t>
            </a:r>
            <a:r>
              <a:rPr sz="1400" b="1" spc="1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as well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as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null values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r>
              <a:rPr sz="1400" spc="-3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There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 total of</a:t>
            </a:r>
            <a:endParaRPr sz="1400">
              <a:latin typeface="Arial MT"/>
              <a:cs typeface="Arial MT"/>
            </a:endParaRPr>
          </a:p>
          <a:p>
            <a:pPr marL="348615">
              <a:lnSpc>
                <a:spcPct val="100000"/>
              </a:lnSpc>
              <a:spcBef>
                <a:spcPts val="495"/>
              </a:spcBef>
            </a:pP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31994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duplicate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values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four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columns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have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missing</a:t>
            </a:r>
            <a:r>
              <a:rPr sz="1400" b="1" spc="-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values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/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null values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48615" marR="5715" indent="-336550">
              <a:lnSpc>
                <a:spcPct val="130000"/>
              </a:lnSpc>
              <a:spcBef>
                <a:spcPts val="595"/>
              </a:spcBef>
              <a:buFont typeface="Microsoft Sans Serif" panose="020B0604020202020204"/>
              <a:buChar char="●"/>
              <a:tabLst>
                <a:tab pos="347980" algn="l"/>
                <a:tab pos="349250" algn="l"/>
              </a:tabLst>
            </a:pP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maximum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number</a:t>
            </a:r>
            <a:r>
              <a:rPr sz="1400" spc="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missing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values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are</a:t>
            </a:r>
            <a:r>
              <a:rPr sz="1400" spc="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from</a:t>
            </a:r>
            <a:r>
              <a:rPr sz="1400" spc="2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'Company'</a:t>
            </a:r>
            <a:r>
              <a:rPr sz="1400" b="1" spc="2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column</a:t>
            </a:r>
            <a:r>
              <a:rPr sz="1400" spc="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then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followed</a:t>
            </a:r>
            <a:r>
              <a:rPr sz="1400" spc="-1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by</a:t>
            </a:r>
            <a:r>
              <a:rPr sz="1400" spc="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'Agent',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'Country'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and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'Children'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columns.</a:t>
            </a:r>
            <a:r>
              <a:rPr sz="1400" spc="-3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The</a:t>
            </a:r>
            <a:r>
              <a:rPr sz="1400" spc="5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'Children'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column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consists </a:t>
            </a:r>
            <a:r>
              <a:rPr sz="1400" spc="-375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of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only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null values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, while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'Company'</a:t>
            </a:r>
            <a:r>
              <a:rPr sz="1400" b="1" spc="1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column</a:t>
            </a:r>
            <a:r>
              <a:rPr sz="1400" spc="-10" dirty="0">
                <a:solidFill>
                  <a:srgbClr val="394C6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394C68"/>
                </a:solidFill>
                <a:latin typeface="Arial MT"/>
                <a:cs typeface="Arial MT"/>
              </a:rPr>
              <a:t>consists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 of </a:t>
            </a:r>
            <a:r>
              <a:rPr sz="1400" b="1" spc="-20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112593</a:t>
            </a:r>
            <a:r>
              <a:rPr sz="1400" b="1" spc="-5" dirty="0">
                <a:solidFill>
                  <a:srgbClr val="394C68"/>
                </a:solidFill>
                <a:latin typeface="Arial" panose="020B0604020202020204"/>
                <a:cs typeface="Arial" panose="020B0604020202020204"/>
              </a:rPr>
              <a:t> null values</a:t>
            </a:r>
            <a:r>
              <a:rPr sz="1400" spc="-5" dirty="0">
                <a:solidFill>
                  <a:srgbClr val="394C68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11348</Words>
  <Application>WPS Presentation</Application>
  <PresentationFormat>On-screen Show (4:3)</PresentationFormat>
  <Paragraphs>341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SimSun</vt:lpstr>
      <vt:lpstr>Wingdings</vt:lpstr>
      <vt:lpstr>Trebuchet MS</vt:lpstr>
      <vt:lpstr>Arial</vt:lpstr>
      <vt:lpstr>Arial MT</vt:lpstr>
      <vt:lpstr>MS PGothic</vt:lpstr>
      <vt:lpstr>Microsoft Sans Serif</vt:lpstr>
      <vt:lpstr>Microsoft YaHei</vt:lpstr>
      <vt:lpstr>Arial Unicode MS</vt:lpstr>
      <vt:lpstr>Calibri</vt:lpstr>
      <vt:lpstr>Office Theme</vt:lpstr>
      <vt:lpstr>CapStone Project</vt:lpstr>
      <vt:lpstr>Table of contentS</vt:lpstr>
      <vt:lpstr>Agenda of Data AnalySiS</vt:lpstr>
      <vt:lpstr>Hotel Booking Data  Introduction</vt:lpstr>
      <vt:lpstr>Data DeScription</vt:lpstr>
      <vt:lpstr>Data DeScription</vt:lpstr>
      <vt:lpstr>Data DeScription</vt:lpstr>
      <vt:lpstr>Data DeScription</vt:lpstr>
      <vt:lpstr>Data Summary</vt:lpstr>
      <vt:lpstr>PointS for DiScuSSion</vt:lpstr>
      <vt:lpstr>Top MoSt Preferred Hotel</vt:lpstr>
      <vt:lpstr>MoSt Preferred Hotel RoomS</vt:lpstr>
      <vt:lpstr>Average Daily Rate</vt:lpstr>
      <vt:lpstr>Average Daily Rate</vt:lpstr>
      <vt:lpstr>Repeated VS Non-Repeated GueStS</vt:lpstr>
      <vt:lpstr>Requirement of Car Parking Space</vt:lpstr>
      <vt:lpstr>MoSt Preferred Meal</vt:lpstr>
      <vt:lpstr>Maximum uSed DiStribution Channel</vt:lpstr>
      <vt:lpstr>DiStribution Channel VS ADR</vt:lpstr>
      <vt:lpstr>Top Booking MonthS</vt:lpstr>
      <vt:lpstr>Top Booking Year</vt:lpstr>
      <vt:lpstr>Optimal Stay Length</vt:lpstr>
      <vt:lpstr>Optimal Stay Length</vt:lpstr>
      <vt:lpstr>Conﬁrmation VS Cancellation</vt:lpstr>
      <vt:lpstr>MoStly Arrived CuStomerS/ ViSitorS</vt:lpstr>
      <vt:lpstr>Overall StatS</vt:lpstr>
      <vt:lpstr>Overall StatS</vt:lpstr>
      <vt:lpstr>Overall StatS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/>
  <cp:lastModifiedBy>asima</cp:lastModifiedBy>
  <cp:revision>1</cp:revision>
  <dcterms:created xsi:type="dcterms:W3CDTF">2024-01-16T05:38:45Z</dcterms:created>
  <dcterms:modified xsi:type="dcterms:W3CDTF">2024-01-16T05:38:45Z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ICV">
    <vt:lpwstr>5E80B2C5E93F4367AB0B00243DB569C8_13</vt:lpwstr>
  </property>
  <property fmtid="{D5CDD505-2E9C-101B-9397-08002B2CF9AE}" pid="4" name="KSOProductBuildVer">
    <vt:lpwstr>1033-12.2.0.13359</vt:lpwstr>
  </property>
</Properties>
</file>